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2"/>
  </p:notesMasterIdLst>
  <p:sldIdLst>
    <p:sldId id="348" r:id="rId5"/>
    <p:sldId id="368" r:id="rId6"/>
    <p:sldId id="266" r:id="rId7"/>
    <p:sldId id="369" r:id="rId8"/>
    <p:sldId id="571" r:id="rId9"/>
    <p:sldId id="301" r:id="rId10"/>
    <p:sldId id="355" r:id="rId11"/>
    <p:sldId id="589" r:id="rId12"/>
    <p:sldId id="590" r:id="rId13"/>
    <p:sldId id="591" r:id="rId14"/>
    <p:sldId id="582" r:id="rId15"/>
    <p:sldId id="293" r:id="rId16"/>
    <p:sldId id="583" r:id="rId17"/>
    <p:sldId id="584" r:id="rId18"/>
    <p:sldId id="585" r:id="rId19"/>
    <p:sldId id="381" r:id="rId20"/>
    <p:sldId id="382" r:id="rId21"/>
    <p:sldId id="592" r:id="rId22"/>
    <p:sldId id="593" r:id="rId23"/>
    <p:sldId id="594" r:id="rId24"/>
    <p:sldId id="508" r:id="rId25"/>
    <p:sldId id="498" r:id="rId26"/>
    <p:sldId id="595" r:id="rId27"/>
    <p:sldId id="596" r:id="rId28"/>
    <p:sldId id="597" r:id="rId29"/>
    <p:sldId id="386" r:id="rId30"/>
    <p:sldId id="4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589"/>
            <p14:sldId id="590"/>
            <p14:sldId id="591"/>
            <p14:sldId id="582"/>
          </p14:sldIdLst>
        </p14:section>
        <p14:section name="Talk Tasks and CfUs" id="{4C9413DB-D0EA-4B28-BCAD-DF427EF851DC}">
          <p14:sldIdLst>
            <p14:sldId id="293"/>
            <p14:sldId id="583"/>
            <p14:sldId id="584"/>
            <p14:sldId id="585"/>
            <p14:sldId id="381"/>
            <p14:sldId id="382"/>
          </p14:sldIdLst>
        </p14:section>
        <p14:section name="IP/Activity section" id="{7BE6C088-FF53-8841-BAB4-205CA899FCE1}">
          <p14:sldIdLst>
            <p14:sldId id="592"/>
            <p14:sldId id="593"/>
            <p14:sldId id="594"/>
            <p14:sldId id="508"/>
            <p14:sldId id="498"/>
            <p14:sldId id="595"/>
            <p14:sldId id="596"/>
            <p14:sldId id="597"/>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651EC1-7358-394E-9C54-AE62EA975D80}" v="6" dt="2024-10-11T07:56:33.445"/>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936"/>
    <p:restoredTop sz="69313" autoAdjust="0"/>
  </p:normalViewPr>
  <p:slideViewPr>
    <p:cSldViewPr snapToGrid="0">
      <p:cViewPr varScale="1">
        <p:scale>
          <a:sx n="66" d="100"/>
          <a:sy n="66" d="100"/>
        </p:scale>
        <p:origin x="11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Some properties of hydrocarbons depend on the size of their molecules, including boiling point, viscosity and flammability. These properties affect how hydrocarbons are used as fuels.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Liquefied petroleum gases are the smallest molecules, with the fewest carbon atoms in the alkane chain. Bitumen contains the largest molecules, with many carbon atoms in long alkane chains. </a:t>
            </a:r>
            <a:br>
              <a:rPr lang="en-GB" sz="1200" u="none" strike="noStrike" dirty="0">
                <a:effectLst/>
              </a:rPr>
            </a:br>
            <a:r>
              <a:rPr lang="en-GB" sz="1200" u="none" strike="noStrike" dirty="0">
                <a:effectLst/>
              </a:rPr>
              <a:t>We can look at the different physical properties of the fractions, including boiling points, volatility, viscosity and flammability, which all change with increasing molecular size.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fractions with small molecules have a low boiling point (which is why they condense at lower temperatures). They are also highly volatile, which means they will vaporise easily. They flow easily, which means they are not very viscous or have low viscosity. Viscosity is a measure of resistance to flow, so water is not very viscous, but liquids like honey or treacle are very viscous. Smaller molecules are also highly flammable and ignite easily, which is why they are used as fuels in cooking and heating.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fractions with larger molecules have much higher boiling points (which is why they condense at higher temperatures). They are much less volatile, so unlikely to vaporise, very viscous so they do not flow easily, and are not very flammable so are difficult to ignite.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Each of these properties is affected by the length of the hydrocarbon chain.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u="none" strike="noStrike" dirty="0">
              <a:effectLst/>
            </a:endParaRP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5572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Let’s look at why boiling point is affected by the size of a molecule. </a:t>
            </a:r>
            <a:endParaRPr lang="en-GB" b="0" dirty="0"/>
          </a:p>
          <a:p>
            <a:r>
              <a:rPr lang="en-GB" b="0" dirty="0"/>
              <a:t>Here we have propane, a small molecule that would be part of the liquefied petroleum gases fraction, and dodecane, a larger molecule, which would be part of the kerosene fraction. </a:t>
            </a:r>
          </a:p>
          <a:p>
            <a:r>
              <a:rPr lang="en-GB" b="0" dirty="0"/>
              <a:t>They are still alkanes, so still covalently bonded molecules. </a:t>
            </a:r>
          </a:p>
          <a:p>
            <a:r>
              <a:rPr lang="en-GB" b="0" i="1" dirty="0"/>
              <a:t>From C4.1, why do covalent molecules have low boiling points?</a:t>
            </a:r>
          </a:p>
          <a:p>
            <a:r>
              <a:rPr lang="en-GB" b="1" i="1" dirty="0"/>
              <a:t>They have weak intermolecular forces between them, which require little energy to overcome. </a:t>
            </a:r>
          </a:p>
          <a:p>
            <a:endParaRPr lang="en-GB" b="1" i="1" dirty="0"/>
          </a:p>
          <a:p>
            <a:r>
              <a:rPr lang="en-GB" b="0" i="0" dirty="0"/>
              <a:t>As molecules get larger, the intermolecular forces increase, which means they require more energy to overcome. This is what makes them have higher boiling points.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4307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talk task is designed to ensure that students are clear on the properties of the different fractions, drawing out if they understand the difference between high and low volatility and viscosity.</a:t>
            </a:r>
          </a:p>
          <a:p>
            <a:r>
              <a:rPr lang="en-GB" b="0" dirty="0"/>
              <a:t>Blue: correct</a:t>
            </a:r>
          </a:p>
          <a:p>
            <a:r>
              <a:rPr lang="en-GB" b="0" dirty="0"/>
              <a:t>Yellow: incorrect, they are less volatile</a:t>
            </a:r>
          </a:p>
          <a:p>
            <a:r>
              <a:rPr lang="en-GB" b="0" dirty="0"/>
              <a:t>Green: incorrect, they are less flammable</a:t>
            </a:r>
          </a:p>
          <a:p>
            <a:r>
              <a:rPr lang="en-GB" b="0" dirty="0"/>
              <a:t>Pink: correct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Key points:</a:t>
            </a:r>
          </a:p>
          <a:p>
            <a:pPr>
              <a:buFont typeface="Arial" panose="020B0604020202020204" pitchFamily="34" charset="0"/>
              <a:buChar char="•"/>
            </a:pPr>
            <a:r>
              <a:rPr lang="en-GB" b="0" dirty="0"/>
              <a:t>Crude oil is heated</a:t>
            </a:r>
          </a:p>
          <a:p>
            <a:pPr>
              <a:buFont typeface="Arial" panose="020B0604020202020204" pitchFamily="34" charset="0"/>
              <a:buChar char="•"/>
            </a:pPr>
            <a:r>
              <a:rPr lang="en-GB" b="0" dirty="0"/>
              <a:t>Hydrocarbons evaporate</a:t>
            </a:r>
          </a:p>
          <a:p>
            <a:pPr>
              <a:buFont typeface="Arial" panose="020B0604020202020204" pitchFamily="34" charset="0"/>
              <a:buChar char="•"/>
            </a:pPr>
            <a:r>
              <a:rPr lang="en-GB" b="0" dirty="0"/>
              <a:t>The column is hotter at the top (so hydrocarbons cool as they get higher up)</a:t>
            </a:r>
          </a:p>
          <a:p>
            <a:pPr>
              <a:buFont typeface="Arial" panose="020B0604020202020204" pitchFamily="34" charset="0"/>
              <a:buChar char="•"/>
            </a:pPr>
            <a:r>
              <a:rPr lang="en-GB" b="0" dirty="0"/>
              <a:t>Fractions cool and condense</a:t>
            </a:r>
          </a:p>
          <a:p>
            <a:pPr>
              <a:buFont typeface="Arial" panose="020B0604020202020204" pitchFamily="34" charset="0"/>
              <a:buChar char="•"/>
            </a:pPr>
            <a:r>
              <a:rPr lang="en-GB" b="0" dirty="0"/>
              <a:t>Fractions condense at their boiling point (at different heights in the column)</a:t>
            </a:r>
          </a:p>
          <a:p>
            <a:endParaRPr lang="en-GB"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solidFill>
                  <a:srgbClr val="000000"/>
                </a:solidFill>
                <a:effectLst/>
                <a:latin typeface="Helvetica Neue" panose="02000503000000020004" pitchFamily="2" charset="0"/>
              </a:rPr>
              <a:t>Examiners this year reported this question was very poorly answered as students did not refer to the heights in the column or to vapours being produces on heating. They also did not write about cooling and condensing which was needed for the mark! I would recommend updating the resources to reflect this or our students will not get the marks for this type of question</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5459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Q1 aims to draw out a common misconception. Each hydrocarbon is a compound but within each fraction there is a range of hydrocarbon chains (e.g. LPG fraction contains methane, ethane and propane), so each fraction is a mixture.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71330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dirty="0"/>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349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4492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737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Name the type of bonding in alkanes.</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the alkanes are described as saturated.</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covalent</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They contain only single (carbon-carbon) bonds.</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dirty="0"/>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confused the idea of viscosity with the heavier fractions. If students answer B, they are not clear on the specific state changes that occur during fractional distillation. </a:t>
            </a:r>
            <a:r>
              <a:rPr lang="en-GB" b="0" i="1" dirty="0"/>
              <a:t>To fix it, review why fractions are separated by heating.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got the fractions the wrong way round. If students answer B, they have confused the idea of fuels for cars with the actual road materials. </a:t>
            </a:r>
            <a:r>
              <a:rPr lang="en-GB" b="0" i="1" dirty="0"/>
              <a:t>To fix it, review what different fractions are used for.</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the pattern is to do with the length of the molecules but not understood that this is due to the intermolecular forces (because there are more atoms). If students answer B, they have the misconception that low boiling points means substances will be liquids. </a:t>
            </a:r>
            <a:r>
              <a:rPr lang="en-GB" i="1" dirty="0"/>
              <a:t>To fix it, review the pattern of boiling points in the alkanes and get students to explain this in their own words.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All gases</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Methane and ethane would be gases, propane and butane would be liquids.</a:t>
            </a: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dirty="0"/>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dirty="0"/>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the previous lesson students were introduced to crude oil and the alkanes. In this lesson they will look at fractional distillation, linking to the properties of the alkanes.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kern="1200" dirty="0">
                <a:solidFill>
                  <a:schemeClr val="tx1"/>
                </a:solidFill>
                <a:effectLst/>
                <a:latin typeface="+mn-lt"/>
                <a:ea typeface="+mn-ea"/>
                <a:cs typeface="+mn-cs"/>
              </a:rPr>
              <a:t>Show students the table of melting and boiling points from the drill slide. </a:t>
            </a:r>
          </a:p>
          <a:p>
            <a:r>
              <a:rPr lang="en-GB" sz="1200" b="0" i="1" kern="1200" dirty="0">
                <a:solidFill>
                  <a:schemeClr val="tx1"/>
                </a:solidFill>
                <a:effectLst/>
                <a:latin typeface="+mn-lt"/>
                <a:ea typeface="+mn-ea"/>
                <a:cs typeface="+mn-cs"/>
              </a:rPr>
              <a:t>What is the pattern of melting and boiling points in the alkanes?</a:t>
            </a:r>
          </a:p>
          <a:p>
            <a:r>
              <a:rPr lang="en-GB" sz="1200" b="0" i="1" kern="1200" dirty="0">
                <a:solidFill>
                  <a:schemeClr val="tx1"/>
                </a:solidFill>
                <a:effectLst/>
                <a:latin typeface="+mn-lt"/>
                <a:ea typeface="+mn-ea"/>
                <a:cs typeface="+mn-cs"/>
              </a:rPr>
              <a:t>The alkane with five carbons is called pentane. What would you predict its melting and boiling points to be?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C5.1.3 Lesson Objectives:</a:t>
            </a:r>
          </a:p>
          <a:p>
            <a:r>
              <a:rPr lang="en-US" sz="1800" dirty="0">
                <a:latin typeface="Century Gothic" panose="020B0502020202020204" pitchFamily="34" charset="0"/>
              </a:rPr>
              <a:t>Core: Describe uses of different fractions of crude oil </a:t>
            </a:r>
          </a:p>
          <a:p>
            <a:r>
              <a:rPr lang="en-US" sz="1800" dirty="0">
                <a:latin typeface="Century Gothic" panose="020B0502020202020204" pitchFamily="34" charset="0"/>
              </a:rPr>
              <a:t>Critical: Describe how crude oil is separated by fractional distillation</a:t>
            </a:r>
          </a:p>
          <a:p>
            <a:r>
              <a:rPr lang="en-US" sz="1800" dirty="0">
                <a:latin typeface="Century Gothic" panose="020B0502020202020204" pitchFamily="34" charset="0"/>
              </a:rPr>
              <a:t>Core: Describe and explain trends in the properties of hydrocarbons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have not grasped the names of the first four alkanes. </a:t>
            </a:r>
            <a:r>
              <a:rPr lang="en-GB" b="0" i="1" dirty="0"/>
              <a:t>To fix it, review the names and formulae of the first four alkanes using the acronym Monkeys Eat Peanut Butter.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doubled but not added two, which is a common error. If students answer C they have added two before doubling. </a:t>
            </a:r>
            <a:r>
              <a:rPr lang="en-GB" b="0" i="1" dirty="0"/>
              <a:t>To fix it, give students more practice working out numbers of carbons and hydrogen atoms in different alkanes.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the misconception that crude oil is formed from the rocks themselves rather than found underground under rocks. If students answer C, they have the misconception that ‘hydro’ in hydrocarbons means water rather than hydrogen. </a:t>
            </a:r>
            <a:r>
              <a:rPr lang="en-GB" i="1" dirty="0"/>
              <a:t>To fix it, review what crude oil is made from and where it is found. </a:t>
            </a: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dirty="0"/>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sz="1200" u="none" strike="noStrike" dirty="0">
                <a:effectLst/>
              </a:rPr>
              <a:t>From the last lesson, we know that crude oil is a mixture of many different hydrocarbons. As a whole mixture, crude oil is not very useful. It needs to be separated into fractions, each of which has its own use based on its properties. A fraction contains molecules with a similar number of carbon atoms, so alkanes that are similar sizes. This does not necessarily mean each fraction only contains one type of alkane, just alkanes of similar lengths. This means that the fractions themselves are still mixtures of different compounds. </a:t>
            </a:r>
          </a:p>
          <a:p>
            <a:r>
              <a:rPr lang="en-GB" sz="1200" u="none" strike="noStrike" dirty="0">
                <a:effectLst/>
              </a:rPr>
              <a:t>Crude oil is separated into its fractions by distillation. You should remember from Year 7 and Year 9 that distillation is a method of separating mixtures based on the boiling points of the substances in them. Fractional distillation is simply distillation used to separate a mixture into its fractions. </a:t>
            </a:r>
          </a:p>
          <a:p>
            <a:r>
              <a:rPr lang="en-GB" sz="1200" u="none" strike="noStrike" dirty="0">
                <a:effectLst/>
              </a:rPr>
              <a:t>During fractional distillation, a fractionating column is used. This column has condensers at varying heights. </a:t>
            </a:r>
            <a:r>
              <a:rPr lang="en-GB" sz="1200" b="1" u="none" strike="noStrike" dirty="0">
                <a:effectLst/>
              </a:rPr>
              <a:t>Animate image of fractionating column.</a:t>
            </a:r>
          </a:p>
          <a:p>
            <a:r>
              <a:rPr lang="en-GB" sz="1200" u="none" strike="noStrike" dirty="0">
                <a:effectLst/>
              </a:rPr>
              <a:t>A fractionating column is hot at the bottom and cooler at the top as it is heated from the bottom. </a:t>
            </a:r>
          </a:p>
          <a:p>
            <a:r>
              <a:rPr lang="en-GB" sz="1200" u="none" strike="noStrike" dirty="0">
                <a:effectLst/>
              </a:rPr>
              <a:t>Heated crude oil enters the fractionating column, where most of the hydrocarbons in crude oil are evaporated (turn to vapours) and rise through the column. As the column gets cooler as the vapours move higher, fractions start to condense as they reach the temperature of their boiling point - remember that boiling point is the temperature at which a gas turns to a liquid as well as the temperature that a liquid turns to a gas. </a:t>
            </a:r>
          </a:p>
          <a:p>
            <a:r>
              <a:rPr lang="en-GB" sz="1200" u="none" strike="noStrike" dirty="0">
                <a:effectLst/>
              </a:rPr>
              <a:t>Substances with high boiling points condense at the bottom and those with low boiling points condense at the top.</a:t>
            </a:r>
          </a:p>
          <a:p>
            <a:r>
              <a:rPr lang="en-GB" sz="1200" u="none" strike="noStrike" dirty="0">
                <a:effectLst/>
              </a:rPr>
              <a:t>The compounds in each fraction therefore have similar boiling points. This is because they are similarly sized/lengths of hydrocarbons, so have similar numbers of carbon atoms. </a:t>
            </a:r>
            <a:br>
              <a:rPr lang="en-GB" sz="1200" u="none" strike="noStrike" dirty="0">
                <a:effectLst/>
              </a:rPr>
            </a:br>
            <a:endParaRPr lang="en-GB" sz="1200" u="none" strike="noStrike" dirty="0">
              <a:effectLst/>
            </a:endParaRPr>
          </a:p>
          <a:p>
            <a:r>
              <a:rPr lang="en-GB" sz="1200" u="none" strike="noStrike" dirty="0">
                <a:effectLst/>
              </a:rPr>
              <a:t>Image from Wikimedia commons. </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4071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sz="1200" u="none" strike="noStrike" dirty="0">
                <a:effectLst/>
              </a:rPr>
              <a:t>Each fraction produced during fractional distillation has a similar number of carbons (or size of hydrocarbons), which is why they are able to be separated by their similar boiling points. </a:t>
            </a:r>
          </a:p>
          <a:p>
            <a:r>
              <a:rPr lang="en-GB" sz="1200" u="none" strike="noStrike" dirty="0">
                <a:effectLst/>
              </a:rPr>
              <a:t>There is a huge range of natural and man-made (synthetic) carbon compounds, which are organised into families of similar compounds.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fractions can be processed to produce fuels and feedstock for the petrochemical industry, and each fraction has its own use. Many of the fuels on which we depend for our modern lifestyle, such as petrol, diesel oil, kerosene, heavy fuel oil and liquefied petroleum gases, are produced from crude oil.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fraction with the smallest hydrocarbons has the lowest boiling point, so this fraction condenses in the coolest part of the fractionating column at the top. This is where alkanes such as methane, ethane and propane are found, and they are in liquid form after being condensed so are described as ‘liquefied petroleum gases’.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next fraction is compounds that are used in petrol. These alkanes usually have between 5-10 carbons in their chains.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next fraction is compounds that are used as kerosene, which can also be called paraffin (if it is distilled), and contains alkanes with 10-16 carbons.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The next fraction makes up diesel, which is used as fuel for some types of cars (generally larger cars), as well as other larger vehicles like trains. Diesel is made up of alkanes with around 14/15-20 carbons in the chain.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Heavy fuel oil is the next fraction, used as fuel for ships and for power stations that use oil. This is a large fraction containing alkanes with between 20-70 carbons in the chain.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u="none" strike="noStrike" dirty="0">
                <a:effectLst/>
              </a:rPr>
              <a:t>Finally the largest alkane chains make up bitumen, which is used for making tar for roads, as well as in roofing. </a:t>
            </a:r>
            <a:br>
              <a:rPr lang="en-GB" sz="1200" u="none" strike="noStrike" dirty="0">
                <a:effectLst/>
              </a:rPr>
            </a:b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9619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3355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32813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 id="2147483780" r:id="rId14"/>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dirty="0">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9F47E-15D7-D1CE-5F8E-AC94E1AD3577}"/>
              </a:ext>
            </a:extLst>
          </p:cNvPr>
          <p:cNvSpPr>
            <a:spLocks noGrp="1"/>
          </p:cNvSpPr>
          <p:nvPr>
            <p:ph type="title"/>
          </p:nvPr>
        </p:nvSpPr>
        <p:spPr>
          <a:xfrm>
            <a:off x="361095" y="0"/>
            <a:ext cx="10620000" cy="720000"/>
          </a:xfrm>
        </p:spPr>
        <p:txBody>
          <a:bodyPr/>
          <a:lstStyle/>
          <a:p>
            <a:r>
              <a:rPr lang="en-GB" dirty="0">
                <a:latin typeface="Century Gothic" panose="020B0502020202020204" pitchFamily="34" charset="0"/>
              </a:rPr>
              <a:t>Properties of Crude Oil Fractions</a:t>
            </a:r>
          </a:p>
        </p:txBody>
      </p:sp>
      <p:pic>
        <p:nvPicPr>
          <p:cNvPr id="11" name="Picture 10" descr="Diagram&#10;&#10;Description automatically generated">
            <a:extLst>
              <a:ext uri="{FF2B5EF4-FFF2-40B4-BE49-F238E27FC236}">
                <a16:creationId xmlns:a16="http://schemas.microsoft.com/office/drawing/2014/main" id="{7AA9C9A0-CC1E-B792-E541-1D99B8EB9346}"/>
              </a:ext>
            </a:extLst>
          </p:cNvPr>
          <p:cNvPicPr>
            <a:picLocks noChangeAspect="1"/>
          </p:cNvPicPr>
          <p:nvPr/>
        </p:nvPicPr>
        <p:blipFill rotWithShape="1">
          <a:blip r:embed="rId3"/>
          <a:srcRect l="11617"/>
          <a:stretch/>
        </p:blipFill>
        <p:spPr>
          <a:xfrm>
            <a:off x="0" y="989857"/>
            <a:ext cx="3265679" cy="5625548"/>
          </a:xfrm>
          <a:prstGeom prst="rect">
            <a:avLst/>
          </a:prstGeom>
        </p:spPr>
      </p:pic>
      <p:cxnSp>
        <p:nvCxnSpPr>
          <p:cNvPr id="12" name="Straight Arrow Connector 11">
            <a:extLst>
              <a:ext uri="{FF2B5EF4-FFF2-40B4-BE49-F238E27FC236}">
                <a16:creationId xmlns:a16="http://schemas.microsoft.com/office/drawing/2014/main" id="{220F41DC-F599-9D41-A89D-CC2117D5A91A}"/>
              </a:ext>
            </a:extLst>
          </p:cNvPr>
          <p:cNvCxnSpPr/>
          <p:nvPr/>
        </p:nvCxnSpPr>
        <p:spPr>
          <a:xfrm>
            <a:off x="2999505" y="1268964"/>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05A381F-3427-A41A-014B-AF013A1B6E8B}"/>
              </a:ext>
            </a:extLst>
          </p:cNvPr>
          <p:cNvSpPr txBox="1"/>
          <p:nvPr/>
        </p:nvSpPr>
        <p:spPr>
          <a:xfrm>
            <a:off x="4066304" y="885464"/>
            <a:ext cx="2726382" cy="830997"/>
          </a:xfrm>
          <a:prstGeom prst="rect">
            <a:avLst/>
          </a:prstGeom>
          <a:noFill/>
        </p:spPr>
        <p:txBody>
          <a:bodyPr wrap="square" rtlCol="0">
            <a:spAutoFit/>
          </a:bodyPr>
          <a:lstStyle/>
          <a:p>
            <a:r>
              <a:rPr lang="en-GB" sz="2400" b="1" dirty="0">
                <a:latin typeface="Century Gothic" panose="020B0502020202020204" pitchFamily="34" charset="0"/>
              </a:rPr>
              <a:t>Liquefied petroleum gases</a:t>
            </a:r>
          </a:p>
        </p:txBody>
      </p:sp>
      <p:cxnSp>
        <p:nvCxnSpPr>
          <p:cNvPr id="15" name="Straight Arrow Connector 14">
            <a:extLst>
              <a:ext uri="{FF2B5EF4-FFF2-40B4-BE49-F238E27FC236}">
                <a16:creationId xmlns:a16="http://schemas.microsoft.com/office/drawing/2014/main" id="{32D6149A-14B4-D028-87BD-BF6DA1786988}"/>
              </a:ext>
            </a:extLst>
          </p:cNvPr>
          <p:cNvCxnSpPr/>
          <p:nvPr/>
        </p:nvCxnSpPr>
        <p:spPr>
          <a:xfrm>
            <a:off x="2983954" y="2167813"/>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8398CFA-E56C-D926-389F-D098F4930958}"/>
              </a:ext>
            </a:extLst>
          </p:cNvPr>
          <p:cNvSpPr txBox="1"/>
          <p:nvPr/>
        </p:nvSpPr>
        <p:spPr>
          <a:xfrm>
            <a:off x="4144060" y="1914941"/>
            <a:ext cx="1016625" cy="461665"/>
          </a:xfrm>
          <a:prstGeom prst="rect">
            <a:avLst/>
          </a:prstGeom>
          <a:noFill/>
        </p:spPr>
        <p:txBody>
          <a:bodyPr wrap="none" rtlCol="0">
            <a:spAutoFit/>
          </a:bodyPr>
          <a:lstStyle/>
          <a:p>
            <a:r>
              <a:rPr lang="en-GB" sz="2400" b="1" dirty="0">
                <a:latin typeface="Century Gothic" panose="020B0502020202020204" pitchFamily="34" charset="0"/>
              </a:rPr>
              <a:t>Petrol</a:t>
            </a:r>
          </a:p>
        </p:txBody>
      </p:sp>
      <p:cxnSp>
        <p:nvCxnSpPr>
          <p:cNvPr id="18" name="Straight Arrow Connector 17">
            <a:extLst>
              <a:ext uri="{FF2B5EF4-FFF2-40B4-BE49-F238E27FC236}">
                <a16:creationId xmlns:a16="http://schemas.microsoft.com/office/drawing/2014/main" id="{D3738645-E12D-6784-E63C-A71DF9ABD887}"/>
              </a:ext>
            </a:extLst>
          </p:cNvPr>
          <p:cNvCxnSpPr/>
          <p:nvPr/>
        </p:nvCxnSpPr>
        <p:spPr>
          <a:xfrm>
            <a:off x="3005726" y="2973356"/>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52B955F-208C-A7F6-B989-BB3BC365CBAE}"/>
              </a:ext>
            </a:extLst>
          </p:cNvPr>
          <p:cNvSpPr txBox="1"/>
          <p:nvPr/>
        </p:nvSpPr>
        <p:spPr>
          <a:xfrm>
            <a:off x="4165832" y="2720484"/>
            <a:ext cx="1580882" cy="461665"/>
          </a:xfrm>
          <a:prstGeom prst="rect">
            <a:avLst/>
          </a:prstGeom>
          <a:noFill/>
        </p:spPr>
        <p:txBody>
          <a:bodyPr wrap="none" rtlCol="0">
            <a:spAutoFit/>
          </a:bodyPr>
          <a:lstStyle/>
          <a:p>
            <a:r>
              <a:rPr lang="en-GB" sz="2400" b="1" dirty="0">
                <a:latin typeface="Century Gothic" panose="020B0502020202020204" pitchFamily="34" charset="0"/>
              </a:rPr>
              <a:t>Kerosene</a:t>
            </a:r>
          </a:p>
        </p:txBody>
      </p:sp>
      <p:cxnSp>
        <p:nvCxnSpPr>
          <p:cNvPr id="21" name="Straight Arrow Connector 20">
            <a:extLst>
              <a:ext uri="{FF2B5EF4-FFF2-40B4-BE49-F238E27FC236}">
                <a16:creationId xmlns:a16="http://schemas.microsoft.com/office/drawing/2014/main" id="{283B5E94-6B82-A413-8C44-565B21EC5C6E}"/>
              </a:ext>
            </a:extLst>
          </p:cNvPr>
          <p:cNvCxnSpPr/>
          <p:nvPr/>
        </p:nvCxnSpPr>
        <p:spPr>
          <a:xfrm>
            <a:off x="2987064" y="3719805"/>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B031676-4424-B45F-DDC7-D6280BD5C405}"/>
              </a:ext>
            </a:extLst>
          </p:cNvPr>
          <p:cNvSpPr txBox="1"/>
          <p:nvPr/>
        </p:nvSpPr>
        <p:spPr>
          <a:xfrm>
            <a:off x="4147170" y="3466933"/>
            <a:ext cx="1075936" cy="461665"/>
          </a:xfrm>
          <a:prstGeom prst="rect">
            <a:avLst/>
          </a:prstGeom>
          <a:noFill/>
        </p:spPr>
        <p:txBody>
          <a:bodyPr wrap="none" rtlCol="0">
            <a:spAutoFit/>
          </a:bodyPr>
          <a:lstStyle/>
          <a:p>
            <a:r>
              <a:rPr lang="en-GB" sz="2400" b="1" dirty="0">
                <a:latin typeface="Century Gothic" panose="020B0502020202020204" pitchFamily="34" charset="0"/>
              </a:rPr>
              <a:t>Diesel</a:t>
            </a:r>
          </a:p>
        </p:txBody>
      </p:sp>
      <p:cxnSp>
        <p:nvCxnSpPr>
          <p:cNvPr id="24" name="Straight Arrow Connector 23">
            <a:extLst>
              <a:ext uri="{FF2B5EF4-FFF2-40B4-BE49-F238E27FC236}">
                <a16:creationId xmlns:a16="http://schemas.microsoft.com/office/drawing/2014/main" id="{0F478C2B-202B-D847-7BD0-12D60F23AE79}"/>
              </a:ext>
            </a:extLst>
          </p:cNvPr>
          <p:cNvCxnSpPr/>
          <p:nvPr/>
        </p:nvCxnSpPr>
        <p:spPr>
          <a:xfrm>
            <a:off x="2949742" y="4522237"/>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4AA8F01-F0F6-0742-949B-48E55F5A3D12}"/>
              </a:ext>
            </a:extLst>
          </p:cNvPr>
          <p:cNvSpPr txBox="1"/>
          <p:nvPr/>
        </p:nvSpPr>
        <p:spPr>
          <a:xfrm>
            <a:off x="4109848" y="4269365"/>
            <a:ext cx="2206053" cy="461665"/>
          </a:xfrm>
          <a:prstGeom prst="rect">
            <a:avLst/>
          </a:prstGeom>
          <a:noFill/>
        </p:spPr>
        <p:txBody>
          <a:bodyPr wrap="none" rtlCol="0">
            <a:spAutoFit/>
          </a:bodyPr>
          <a:lstStyle/>
          <a:p>
            <a:r>
              <a:rPr lang="en-GB" sz="2400" b="1" dirty="0">
                <a:latin typeface="Century Gothic" panose="020B0502020202020204" pitchFamily="34" charset="0"/>
              </a:rPr>
              <a:t>Heavy fuel oil</a:t>
            </a:r>
          </a:p>
        </p:txBody>
      </p:sp>
      <p:cxnSp>
        <p:nvCxnSpPr>
          <p:cNvPr id="27" name="Straight Arrow Connector 26">
            <a:extLst>
              <a:ext uri="{FF2B5EF4-FFF2-40B4-BE49-F238E27FC236}">
                <a16:creationId xmlns:a16="http://schemas.microsoft.com/office/drawing/2014/main" id="{0985EFCC-97A0-CFFE-3C8E-33876DD2C405}"/>
              </a:ext>
            </a:extLst>
          </p:cNvPr>
          <p:cNvCxnSpPr/>
          <p:nvPr/>
        </p:nvCxnSpPr>
        <p:spPr>
          <a:xfrm>
            <a:off x="3117693" y="6359635"/>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DF0BF2F-623B-A501-620D-4F7A28FFB09A}"/>
              </a:ext>
            </a:extLst>
          </p:cNvPr>
          <p:cNvSpPr txBox="1"/>
          <p:nvPr/>
        </p:nvSpPr>
        <p:spPr>
          <a:xfrm>
            <a:off x="4277799" y="6162747"/>
            <a:ext cx="1383712" cy="461665"/>
          </a:xfrm>
          <a:prstGeom prst="rect">
            <a:avLst/>
          </a:prstGeom>
          <a:noFill/>
        </p:spPr>
        <p:txBody>
          <a:bodyPr wrap="none" rtlCol="0">
            <a:spAutoFit/>
          </a:bodyPr>
          <a:lstStyle/>
          <a:p>
            <a:r>
              <a:rPr lang="en-GB" sz="2400" b="1" dirty="0">
                <a:latin typeface="Century Gothic" panose="020B0502020202020204" pitchFamily="34" charset="0"/>
              </a:rPr>
              <a:t>Bitumen</a:t>
            </a:r>
          </a:p>
        </p:txBody>
      </p:sp>
      <p:sp>
        <p:nvSpPr>
          <p:cNvPr id="31" name="TextBox 30">
            <a:extLst>
              <a:ext uri="{FF2B5EF4-FFF2-40B4-BE49-F238E27FC236}">
                <a16:creationId xmlns:a16="http://schemas.microsoft.com/office/drawing/2014/main" id="{E5B57656-028B-5667-6D73-A83384ED9321}"/>
              </a:ext>
            </a:extLst>
          </p:cNvPr>
          <p:cNvSpPr txBox="1"/>
          <p:nvPr/>
        </p:nvSpPr>
        <p:spPr>
          <a:xfrm>
            <a:off x="6913770" y="834269"/>
            <a:ext cx="4824139" cy="830997"/>
          </a:xfrm>
          <a:prstGeom prst="rect">
            <a:avLst/>
          </a:prstGeom>
          <a:noFill/>
        </p:spPr>
        <p:txBody>
          <a:bodyPr wrap="square" rtlCol="0">
            <a:spAutoFit/>
          </a:bodyPr>
          <a:lstStyle/>
          <a:p>
            <a:r>
              <a:rPr lang="en-GB" sz="2400" b="1" dirty="0">
                <a:latin typeface="Century Gothic" panose="020B0502020202020204" pitchFamily="34" charset="0"/>
              </a:rPr>
              <a:t>Small molecules </a:t>
            </a:r>
            <a:r>
              <a:rPr lang="en-GB" sz="2400" dirty="0">
                <a:latin typeface="Century Gothic" panose="020B0502020202020204" pitchFamily="34" charset="0"/>
              </a:rPr>
              <a:t>(few carbons in alkane chain) </a:t>
            </a:r>
          </a:p>
        </p:txBody>
      </p:sp>
      <p:sp>
        <p:nvSpPr>
          <p:cNvPr id="32" name="TextBox 31">
            <a:extLst>
              <a:ext uri="{FF2B5EF4-FFF2-40B4-BE49-F238E27FC236}">
                <a16:creationId xmlns:a16="http://schemas.microsoft.com/office/drawing/2014/main" id="{BFA1656E-9290-3F3A-E283-5D714F5A2D63}"/>
              </a:ext>
            </a:extLst>
          </p:cNvPr>
          <p:cNvSpPr txBox="1"/>
          <p:nvPr/>
        </p:nvSpPr>
        <p:spPr>
          <a:xfrm>
            <a:off x="6972866" y="6027003"/>
            <a:ext cx="4251862" cy="830997"/>
          </a:xfrm>
          <a:prstGeom prst="rect">
            <a:avLst/>
          </a:prstGeom>
          <a:noFill/>
        </p:spPr>
        <p:txBody>
          <a:bodyPr wrap="square" rtlCol="0">
            <a:spAutoFit/>
          </a:bodyPr>
          <a:lstStyle/>
          <a:p>
            <a:r>
              <a:rPr lang="en-GB" sz="2400" b="1" dirty="0">
                <a:latin typeface="Century Gothic" panose="020B0502020202020204" pitchFamily="34" charset="0"/>
              </a:rPr>
              <a:t>Large molecules </a:t>
            </a:r>
            <a:r>
              <a:rPr lang="en-GB" sz="2400" dirty="0">
                <a:latin typeface="Century Gothic" panose="020B0502020202020204" pitchFamily="34" charset="0"/>
              </a:rPr>
              <a:t>(many carbons in alkane chain) </a:t>
            </a:r>
          </a:p>
        </p:txBody>
      </p:sp>
      <p:sp>
        <p:nvSpPr>
          <p:cNvPr id="33" name="TextBox 32">
            <a:extLst>
              <a:ext uri="{FF2B5EF4-FFF2-40B4-BE49-F238E27FC236}">
                <a16:creationId xmlns:a16="http://schemas.microsoft.com/office/drawing/2014/main" id="{9CF7E0F7-6D80-D4AF-A7E9-F9AB5C1EC748}"/>
              </a:ext>
            </a:extLst>
          </p:cNvPr>
          <p:cNvSpPr txBox="1"/>
          <p:nvPr/>
        </p:nvSpPr>
        <p:spPr>
          <a:xfrm>
            <a:off x="7252784" y="1583828"/>
            <a:ext cx="4559771"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Low boiling point</a:t>
            </a:r>
          </a:p>
          <a:p>
            <a:pPr marL="342900" indent="-342900">
              <a:buFont typeface="Arial" panose="020B0604020202020204" pitchFamily="34" charset="0"/>
              <a:buChar char="•"/>
            </a:pPr>
            <a:r>
              <a:rPr lang="en-GB" sz="2400" dirty="0">
                <a:latin typeface="Century Gothic" panose="020B0502020202020204" pitchFamily="34" charset="0"/>
              </a:rPr>
              <a:t>Highly volatile</a:t>
            </a:r>
          </a:p>
          <a:p>
            <a:pPr marL="342900" indent="-342900">
              <a:buFont typeface="Arial" panose="020B0604020202020204" pitchFamily="34" charset="0"/>
              <a:buChar char="•"/>
            </a:pPr>
            <a:r>
              <a:rPr lang="en-GB" sz="2400" dirty="0">
                <a:latin typeface="Century Gothic" panose="020B0502020202020204" pitchFamily="34" charset="0"/>
              </a:rPr>
              <a:t>Flows easily (low viscosity)</a:t>
            </a:r>
          </a:p>
          <a:p>
            <a:pPr marL="342900" indent="-342900">
              <a:buFont typeface="Arial" panose="020B0604020202020204" pitchFamily="34" charset="0"/>
              <a:buChar char="•"/>
            </a:pPr>
            <a:r>
              <a:rPr lang="en-GB" sz="2400" dirty="0">
                <a:latin typeface="Century Gothic" panose="020B0502020202020204" pitchFamily="34" charset="0"/>
              </a:rPr>
              <a:t>Highly flammable </a:t>
            </a:r>
          </a:p>
        </p:txBody>
      </p:sp>
      <p:sp>
        <p:nvSpPr>
          <p:cNvPr id="34" name="TextBox 33">
            <a:extLst>
              <a:ext uri="{FF2B5EF4-FFF2-40B4-BE49-F238E27FC236}">
                <a16:creationId xmlns:a16="http://schemas.microsoft.com/office/drawing/2014/main" id="{E379A5BC-ACC1-4FB0-5F01-4CD280F62AD3}"/>
              </a:ext>
            </a:extLst>
          </p:cNvPr>
          <p:cNvSpPr txBox="1"/>
          <p:nvPr/>
        </p:nvSpPr>
        <p:spPr>
          <a:xfrm>
            <a:off x="7255894" y="4162187"/>
            <a:ext cx="4559771" cy="1938992"/>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High boiling point</a:t>
            </a:r>
          </a:p>
          <a:p>
            <a:pPr marL="342900" indent="-342900">
              <a:buFont typeface="Arial" panose="020B0604020202020204" pitchFamily="34" charset="0"/>
              <a:buChar char="•"/>
            </a:pPr>
            <a:r>
              <a:rPr lang="en-GB" sz="2400" dirty="0">
                <a:latin typeface="Century Gothic" panose="020B0502020202020204" pitchFamily="34" charset="0"/>
              </a:rPr>
              <a:t>Low volatility</a:t>
            </a:r>
          </a:p>
          <a:p>
            <a:pPr marL="342900" indent="-342900">
              <a:buFont typeface="Arial" panose="020B0604020202020204" pitchFamily="34" charset="0"/>
              <a:buChar char="•"/>
            </a:pPr>
            <a:r>
              <a:rPr lang="en-GB" sz="2400" dirty="0">
                <a:latin typeface="Century Gothic" panose="020B0502020202020204" pitchFamily="34" charset="0"/>
              </a:rPr>
              <a:t>Does not flow easily (high viscosity)</a:t>
            </a:r>
          </a:p>
          <a:p>
            <a:pPr marL="342900" indent="-342900">
              <a:buFont typeface="Arial" panose="020B0604020202020204" pitchFamily="34" charset="0"/>
              <a:buChar char="•"/>
            </a:pPr>
            <a:r>
              <a:rPr lang="en-GB" sz="2400" dirty="0">
                <a:latin typeface="Century Gothic" panose="020B0502020202020204" pitchFamily="34" charset="0"/>
              </a:rPr>
              <a:t>Not very flammable </a:t>
            </a:r>
          </a:p>
        </p:txBody>
      </p:sp>
    </p:spTree>
    <p:extLst>
      <p:ext uri="{BB962C8B-B14F-4D97-AF65-F5344CB8AC3E}">
        <p14:creationId xmlns:p14="http://schemas.microsoft.com/office/powerpoint/2010/main" val="3814732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02F8-91F2-8A4B-E890-2A591F6E5EE3}"/>
              </a:ext>
            </a:extLst>
          </p:cNvPr>
          <p:cNvSpPr>
            <a:spLocks noGrp="1"/>
          </p:cNvSpPr>
          <p:nvPr>
            <p:ph type="title"/>
          </p:nvPr>
        </p:nvSpPr>
        <p:spPr/>
        <p:txBody>
          <a:bodyPr/>
          <a:lstStyle/>
          <a:p>
            <a:r>
              <a:rPr lang="en-GB" dirty="0">
                <a:latin typeface="Century Gothic" panose="020B0502020202020204" pitchFamily="34" charset="0"/>
              </a:rPr>
              <a:t>Molecule Size and Boiling Point</a:t>
            </a:r>
          </a:p>
        </p:txBody>
      </p:sp>
      <p:cxnSp>
        <p:nvCxnSpPr>
          <p:cNvPr id="24" name="Straight Connector 23">
            <a:extLst>
              <a:ext uri="{FF2B5EF4-FFF2-40B4-BE49-F238E27FC236}">
                <a16:creationId xmlns:a16="http://schemas.microsoft.com/office/drawing/2014/main" id="{40F273EA-61A8-B4BE-8282-E1BA3AB6C0B1}"/>
              </a:ext>
            </a:extLst>
          </p:cNvPr>
          <p:cNvCxnSpPr/>
          <p:nvPr/>
        </p:nvCxnSpPr>
        <p:spPr>
          <a:xfrm>
            <a:off x="1525405" y="213008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46B973-3B35-6FCE-7D31-C3252B4B4BB1}"/>
              </a:ext>
            </a:extLst>
          </p:cNvPr>
          <p:cNvCxnSpPr/>
          <p:nvPr/>
        </p:nvCxnSpPr>
        <p:spPr>
          <a:xfrm>
            <a:off x="2287405" y="21409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C6C64A-B024-57A4-8AE5-046040B21DBF}"/>
              </a:ext>
            </a:extLst>
          </p:cNvPr>
          <p:cNvCxnSpPr/>
          <p:nvPr/>
        </p:nvCxnSpPr>
        <p:spPr>
          <a:xfrm>
            <a:off x="1568948" y="277234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90427E-0EDA-405B-DF2E-160764349C2C}"/>
              </a:ext>
            </a:extLst>
          </p:cNvPr>
          <p:cNvCxnSpPr/>
          <p:nvPr/>
        </p:nvCxnSpPr>
        <p:spPr>
          <a:xfrm>
            <a:off x="2330948" y="278323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277754-0575-24A4-0EFC-3DD3959F8C0C}"/>
              </a:ext>
            </a:extLst>
          </p:cNvPr>
          <p:cNvSpPr txBox="1"/>
          <p:nvPr/>
        </p:nvSpPr>
        <p:spPr>
          <a:xfrm>
            <a:off x="1340346" y="169466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9" name="TextBox 28">
            <a:extLst>
              <a:ext uri="{FF2B5EF4-FFF2-40B4-BE49-F238E27FC236}">
                <a16:creationId xmlns:a16="http://schemas.microsoft.com/office/drawing/2014/main" id="{A8B5D066-D6EB-74C6-C80E-E21900256744}"/>
              </a:ext>
            </a:extLst>
          </p:cNvPr>
          <p:cNvSpPr txBox="1"/>
          <p:nvPr/>
        </p:nvSpPr>
        <p:spPr>
          <a:xfrm>
            <a:off x="1373004" y="300094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30" name="TextBox 29">
            <a:extLst>
              <a:ext uri="{FF2B5EF4-FFF2-40B4-BE49-F238E27FC236}">
                <a16:creationId xmlns:a16="http://schemas.microsoft.com/office/drawing/2014/main" id="{30508446-12E5-E7DE-3418-8D42C59B6EF0}"/>
              </a:ext>
            </a:extLst>
          </p:cNvPr>
          <p:cNvSpPr txBox="1"/>
          <p:nvPr/>
        </p:nvSpPr>
        <p:spPr>
          <a:xfrm>
            <a:off x="2124119" y="300094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1" name="Straight Connector 30">
            <a:extLst>
              <a:ext uri="{FF2B5EF4-FFF2-40B4-BE49-F238E27FC236}">
                <a16:creationId xmlns:a16="http://schemas.microsoft.com/office/drawing/2014/main" id="{B5D51BA1-00A9-DD0D-939A-6BB783C63716}"/>
              </a:ext>
            </a:extLst>
          </p:cNvPr>
          <p:cNvCxnSpPr>
            <a:cxnSpLocks/>
          </p:cNvCxnSpPr>
          <p:nvPr/>
        </p:nvCxnSpPr>
        <p:spPr>
          <a:xfrm flipH="1">
            <a:off x="1808433" y="258728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655033-A6D6-C840-CD04-D4488BC4A3F5}"/>
              </a:ext>
            </a:extLst>
          </p:cNvPr>
          <p:cNvSpPr txBox="1"/>
          <p:nvPr/>
        </p:nvSpPr>
        <p:spPr>
          <a:xfrm>
            <a:off x="1351232" y="2336916"/>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33" name="TextBox 32">
            <a:extLst>
              <a:ext uri="{FF2B5EF4-FFF2-40B4-BE49-F238E27FC236}">
                <a16:creationId xmlns:a16="http://schemas.microsoft.com/office/drawing/2014/main" id="{FB23F85F-01A5-6D8F-FC50-656D3794B46F}"/>
              </a:ext>
            </a:extLst>
          </p:cNvPr>
          <p:cNvSpPr txBox="1"/>
          <p:nvPr/>
        </p:nvSpPr>
        <p:spPr>
          <a:xfrm>
            <a:off x="2124118" y="2347802"/>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34" name="TextBox 33">
            <a:extLst>
              <a:ext uri="{FF2B5EF4-FFF2-40B4-BE49-F238E27FC236}">
                <a16:creationId xmlns:a16="http://schemas.microsoft.com/office/drawing/2014/main" id="{D5ED59DF-B258-345D-875A-49E9837C7C71}"/>
              </a:ext>
            </a:extLst>
          </p:cNvPr>
          <p:cNvSpPr txBox="1"/>
          <p:nvPr/>
        </p:nvSpPr>
        <p:spPr>
          <a:xfrm>
            <a:off x="2135003" y="169466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5" name="Straight Connector 34">
            <a:extLst>
              <a:ext uri="{FF2B5EF4-FFF2-40B4-BE49-F238E27FC236}">
                <a16:creationId xmlns:a16="http://schemas.microsoft.com/office/drawing/2014/main" id="{CED6F7D4-7E4B-DC24-2AC4-74FE1576C71F}"/>
              </a:ext>
            </a:extLst>
          </p:cNvPr>
          <p:cNvCxnSpPr/>
          <p:nvPr/>
        </p:nvCxnSpPr>
        <p:spPr>
          <a:xfrm>
            <a:off x="3060291" y="21518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6B60C2-C1BB-E8F2-152F-C193E141401F}"/>
              </a:ext>
            </a:extLst>
          </p:cNvPr>
          <p:cNvCxnSpPr/>
          <p:nvPr/>
        </p:nvCxnSpPr>
        <p:spPr>
          <a:xfrm>
            <a:off x="3103834" y="279411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95AFBE-1E7E-30E5-E0BB-10CEF6FB81C0}"/>
              </a:ext>
            </a:extLst>
          </p:cNvPr>
          <p:cNvSpPr txBox="1"/>
          <p:nvPr/>
        </p:nvSpPr>
        <p:spPr>
          <a:xfrm>
            <a:off x="2897005" y="301183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8" name="Straight Connector 37">
            <a:extLst>
              <a:ext uri="{FF2B5EF4-FFF2-40B4-BE49-F238E27FC236}">
                <a16:creationId xmlns:a16="http://schemas.microsoft.com/office/drawing/2014/main" id="{9DEB5707-9EE1-FAA4-CA55-0390607F80E8}"/>
              </a:ext>
            </a:extLst>
          </p:cNvPr>
          <p:cNvCxnSpPr>
            <a:cxnSpLocks/>
          </p:cNvCxnSpPr>
          <p:nvPr/>
        </p:nvCxnSpPr>
        <p:spPr>
          <a:xfrm flipH="1">
            <a:off x="2581319" y="259817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72246BF-198B-19BC-8D92-143D994C6B31}"/>
              </a:ext>
            </a:extLst>
          </p:cNvPr>
          <p:cNvSpPr txBox="1"/>
          <p:nvPr/>
        </p:nvSpPr>
        <p:spPr>
          <a:xfrm>
            <a:off x="2897004" y="2358688"/>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40" name="TextBox 39">
            <a:extLst>
              <a:ext uri="{FF2B5EF4-FFF2-40B4-BE49-F238E27FC236}">
                <a16:creationId xmlns:a16="http://schemas.microsoft.com/office/drawing/2014/main" id="{F96CC905-0CDF-149B-62F3-B312C8A357D7}"/>
              </a:ext>
            </a:extLst>
          </p:cNvPr>
          <p:cNvSpPr txBox="1"/>
          <p:nvPr/>
        </p:nvSpPr>
        <p:spPr>
          <a:xfrm>
            <a:off x="2907889" y="170554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41" name="Straight Connector 40">
            <a:extLst>
              <a:ext uri="{FF2B5EF4-FFF2-40B4-BE49-F238E27FC236}">
                <a16:creationId xmlns:a16="http://schemas.microsoft.com/office/drawing/2014/main" id="{7B6277E6-E20E-C10D-CCB7-04FB873268F3}"/>
              </a:ext>
            </a:extLst>
          </p:cNvPr>
          <p:cNvCxnSpPr>
            <a:cxnSpLocks/>
          </p:cNvCxnSpPr>
          <p:nvPr/>
        </p:nvCxnSpPr>
        <p:spPr>
          <a:xfrm flipH="1">
            <a:off x="1089976" y="254374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ED5C115-AE1B-9136-60C6-03D717933CC1}"/>
              </a:ext>
            </a:extLst>
          </p:cNvPr>
          <p:cNvCxnSpPr>
            <a:cxnSpLocks/>
          </p:cNvCxnSpPr>
          <p:nvPr/>
        </p:nvCxnSpPr>
        <p:spPr>
          <a:xfrm flipH="1">
            <a:off x="3278004" y="260906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20E1F33-2826-7910-9573-639B15BCB2B2}"/>
              </a:ext>
            </a:extLst>
          </p:cNvPr>
          <p:cNvSpPr txBox="1"/>
          <p:nvPr/>
        </p:nvSpPr>
        <p:spPr>
          <a:xfrm>
            <a:off x="3561033" y="239134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44" name="TextBox 43">
            <a:extLst>
              <a:ext uri="{FF2B5EF4-FFF2-40B4-BE49-F238E27FC236}">
                <a16:creationId xmlns:a16="http://schemas.microsoft.com/office/drawing/2014/main" id="{116754D9-DA94-96F5-1B6C-07DC2ED21C3C}"/>
              </a:ext>
            </a:extLst>
          </p:cNvPr>
          <p:cNvSpPr txBox="1"/>
          <p:nvPr/>
        </p:nvSpPr>
        <p:spPr>
          <a:xfrm>
            <a:off x="693426" y="227782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97" name="TextBox 96">
            <a:extLst>
              <a:ext uri="{FF2B5EF4-FFF2-40B4-BE49-F238E27FC236}">
                <a16:creationId xmlns:a16="http://schemas.microsoft.com/office/drawing/2014/main" id="{260F0229-A1AF-CD18-0519-37F68A370967}"/>
              </a:ext>
            </a:extLst>
          </p:cNvPr>
          <p:cNvSpPr txBox="1"/>
          <p:nvPr/>
        </p:nvSpPr>
        <p:spPr>
          <a:xfrm>
            <a:off x="1483968" y="1199535"/>
            <a:ext cx="1441420" cy="461665"/>
          </a:xfrm>
          <a:prstGeom prst="rect">
            <a:avLst/>
          </a:prstGeom>
          <a:noFill/>
        </p:spPr>
        <p:txBody>
          <a:bodyPr wrap="none" rtlCol="0">
            <a:spAutoFit/>
          </a:bodyPr>
          <a:lstStyle/>
          <a:p>
            <a:r>
              <a:rPr lang="en-GB" sz="2400" b="1" dirty="0">
                <a:latin typeface="Century Gothic" panose="020B0502020202020204" pitchFamily="34" charset="0"/>
              </a:rPr>
              <a:t>Propane</a:t>
            </a:r>
          </a:p>
        </p:txBody>
      </p:sp>
      <p:sp>
        <p:nvSpPr>
          <p:cNvPr id="106" name="TextBox 105">
            <a:extLst>
              <a:ext uri="{FF2B5EF4-FFF2-40B4-BE49-F238E27FC236}">
                <a16:creationId xmlns:a16="http://schemas.microsoft.com/office/drawing/2014/main" id="{196B1303-4227-092B-E18B-8D675D2109F8}"/>
              </a:ext>
            </a:extLst>
          </p:cNvPr>
          <p:cNvSpPr txBox="1"/>
          <p:nvPr/>
        </p:nvSpPr>
        <p:spPr>
          <a:xfrm>
            <a:off x="4133761" y="2802194"/>
            <a:ext cx="865943" cy="461665"/>
          </a:xfrm>
          <a:prstGeom prst="rect">
            <a:avLst/>
          </a:prstGeom>
          <a:noFill/>
        </p:spPr>
        <p:txBody>
          <a:bodyPr wrap="non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8</a:t>
            </a:r>
          </a:p>
        </p:txBody>
      </p:sp>
      <p:cxnSp>
        <p:nvCxnSpPr>
          <p:cNvPr id="14" name="Straight Connector 13">
            <a:extLst>
              <a:ext uri="{FF2B5EF4-FFF2-40B4-BE49-F238E27FC236}">
                <a16:creationId xmlns:a16="http://schemas.microsoft.com/office/drawing/2014/main" id="{528897BD-504D-E0CD-F4C1-844C4854575B}"/>
              </a:ext>
            </a:extLst>
          </p:cNvPr>
          <p:cNvCxnSpPr/>
          <p:nvPr/>
        </p:nvCxnSpPr>
        <p:spPr>
          <a:xfrm>
            <a:off x="1173953" y="50070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F126FC6-EB9B-FD1D-42DB-A3B9E9E8774B}"/>
              </a:ext>
            </a:extLst>
          </p:cNvPr>
          <p:cNvCxnSpPr/>
          <p:nvPr/>
        </p:nvCxnSpPr>
        <p:spPr>
          <a:xfrm>
            <a:off x="1935953" y="50179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DFFEB9-A221-7E91-9D1B-6DAC763B8555}"/>
              </a:ext>
            </a:extLst>
          </p:cNvPr>
          <p:cNvCxnSpPr/>
          <p:nvPr/>
        </p:nvCxnSpPr>
        <p:spPr>
          <a:xfrm>
            <a:off x="1217496" y="56492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E2EEA2-B837-3D6E-C71F-C397CD335470}"/>
              </a:ext>
            </a:extLst>
          </p:cNvPr>
          <p:cNvCxnSpPr/>
          <p:nvPr/>
        </p:nvCxnSpPr>
        <p:spPr>
          <a:xfrm>
            <a:off x="1979496" y="566016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5C16C9B-0E8A-F267-F2B2-9F7666840EB0}"/>
              </a:ext>
            </a:extLst>
          </p:cNvPr>
          <p:cNvSpPr txBox="1"/>
          <p:nvPr/>
        </p:nvSpPr>
        <p:spPr>
          <a:xfrm>
            <a:off x="988894" y="457159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1" name="TextBox 20">
            <a:extLst>
              <a:ext uri="{FF2B5EF4-FFF2-40B4-BE49-F238E27FC236}">
                <a16:creationId xmlns:a16="http://schemas.microsoft.com/office/drawing/2014/main" id="{20B5E8FE-4AA5-2666-F5EB-48B35FD654FF}"/>
              </a:ext>
            </a:extLst>
          </p:cNvPr>
          <p:cNvSpPr txBox="1"/>
          <p:nvPr/>
        </p:nvSpPr>
        <p:spPr>
          <a:xfrm>
            <a:off x="1021552" y="587788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64" name="TextBox 63">
            <a:extLst>
              <a:ext uri="{FF2B5EF4-FFF2-40B4-BE49-F238E27FC236}">
                <a16:creationId xmlns:a16="http://schemas.microsoft.com/office/drawing/2014/main" id="{6C0BF0A8-10EA-E960-E44C-C361EA024EE3}"/>
              </a:ext>
            </a:extLst>
          </p:cNvPr>
          <p:cNvSpPr txBox="1"/>
          <p:nvPr/>
        </p:nvSpPr>
        <p:spPr>
          <a:xfrm>
            <a:off x="1772667" y="587788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66" name="Straight Connector 65">
            <a:extLst>
              <a:ext uri="{FF2B5EF4-FFF2-40B4-BE49-F238E27FC236}">
                <a16:creationId xmlns:a16="http://schemas.microsoft.com/office/drawing/2014/main" id="{C1681554-9277-CD45-0E8A-6109662885B3}"/>
              </a:ext>
            </a:extLst>
          </p:cNvPr>
          <p:cNvCxnSpPr>
            <a:cxnSpLocks/>
          </p:cNvCxnSpPr>
          <p:nvPr/>
        </p:nvCxnSpPr>
        <p:spPr>
          <a:xfrm flipH="1">
            <a:off x="1456981" y="54642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7BC9BF6-E21F-E437-F970-6FD63F0E8EDB}"/>
              </a:ext>
            </a:extLst>
          </p:cNvPr>
          <p:cNvSpPr txBox="1"/>
          <p:nvPr/>
        </p:nvSpPr>
        <p:spPr>
          <a:xfrm>
            <a:off x="999780" y="521385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70" name="TextBox 69">
            <a:extLst>
              <a:ext uri="{FF2B5EF4-FFF2-40B4-BE49-F238E27FC236}">
                <a16:creationId xmlns:a16="http://schemas.microsoft.com/office/drawing/2014/main" id="{29C4139A-8168-1911-0034-DD4D161A11B8}"/>
              </a:ext>
            </a:extLst>
          </p:cNvPr>
          <p:cNvSpPr txBox="1"/>
          <p:nvPr/>
        </p:nvSpPr>
        <p:spPr>
          <a:xfrm>
            <a:off x="1772666" y="5224740"/>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71" name="TextBox 70">
            <a:extLst>
              <a:ext uri="{FF2B5EF4-FFF2-40B4-BE49-F238E27FC236}">
                <a16:creationId xmlns:a16="http://schemas.microsoft.com/office/drawing/2014/main" id="{13E9F8C7-1313-C104-3DA6-3AC13FA8EE52}"/>
              </a:ext>
            </a:extLst>
          </p:cNvPr>
          <p:cNvSpPr txBox="1"/>
          <p:nvPr/>
        </p:nvSpPr>
        <p:spPr>
          <a:xfrm>
            <a:off x="1783551" y="457159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73" name="Straight Connector 72">
            <a:extLst>
              <a:ext uri="{FF2B5EF4-FFF2-40B4-BE49-F238E27FC236}">
                <a16:creationId xmlns:a16="http://schemas.microsoft.com/office/drawing/2014/main" id="{820DEE06-71BF-E379-B549-0E6C0D19AA5B}"/>
              </a:ext>
            </a:extLst>
          </p:cNvPr>
          <p:cNvCxnSpPr/>
          <p:nvPr/>
        </p:nvCxnSpPr>
        <p:spPr>
          <a:xfrm>
            <a:off x="2708839" y="50287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2D7DFEF-6716-D561-32B2-3B9E4867C8DD}"/>
              </a:ext>
            </a:extLst>
          </p:cNvPr>
          <p:cNvCxnSpPr/>
          <p:nvPr/>
        </p:nvCxnSpPr>
        <p:spPr>
          <a:xfrm>
            <a:off x="2752382" y="56710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1CAD38EE-568A-479A-5520-9F3B766D7078}"/>
              </a:ext>
            </a:extLst>
          </p:cNvPr>
          <p:cNvSpPr txBox="1"/>
          <p:nvPr/>
        </p:nvSpPr>
        <p:spPr>
          <a:xfrm>
            <a:off x="2545553" y="588876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78" name="Straight Connector 77">
            <a:extLst>
              <a:ext uri="{FF2B5EF4-FFF2-40B4-BE49-F238E27FC236}">
                <a16:creationId xmlns:a16="http://schemas.microsoft.com/office/drawing/2014/main" id="{90AA5EBB-BAC3-724B-AD8B-17B3270A6DED}"/>
              </a:ext>
            </a:extLst>
          </p:cNvPr>
          <p:cNvCxnSpPr>
            <a:cxnSpLocks/>
          </p:cNvCxnSpPr>
          <p:nvPr/>
        </p:nvCxnSpPr>
        <p:spPr>
          <a:xfrm flipH="1">
            <a:off x="2229867" y="547511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4B6AD34-8A63-37D4-4BB0-89B8DFCB2475}"/>
              </a:ext>
            </a:extLst>
          </p:cNvPr>
          <p:cNvSpPr txBox="1"/>
          <p:nvPr/>
        </p:nvSpPr>
        <p:spPr>
          <a:xfrm>
            <a:off x="2545552" y="5235626"/>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81" name="TextBox 80">
            <a:extLst>
              <a:ext uri="{FF2B5EF4-FFF2-40B4-BE49-F238E27FC236}">
                <a16:creationId xmlns:a16="http://schemas.microsoft.com/office/drawing/2014/main" id="{B24EFAAB-900F-90A2-FDFC-2C4D360008CF}"/>
              </a:ext>
            </a:extLst>
          </p:cNvPr>
          <p:cNvSpPr txBox="1"/>
          <p:nvPr/>
        </p:nvSpPr>
        <p:spPr>
          <a:xfrm>
            <a:off x="2556437" y="458248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82" name="Straight Connector 81">
            <a:extLst>
              <a:ext uri="{FF2B5EF4-FFF2-40B4-BE49-F238E27FC236}">
                <a16:creationId xmlns:a16="http://schemas.microsoft.com/office/drawing/2014/main" id="{5858AE81-DEB3-738C-0534-6C1489FA49F3}"/>
              </a:ext>
            </a:extLst>
          </p:cNvPr>
          <p:cNvCxnSpPr>
            <a:cxnSpLocks/>
          </p:cNvCxnSpPr>
          <p:nvPr/>
        </p:nvCxnSpPr>
        <p:spPr>
          <a:xfrm flipH="1">
            <a:off x="738524" y="542068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C223D5-15BB-DBA0-9DF4-19F776561492}"/>
              </a:ext>
            </a:extLst>
          </p:cNvPr>
          <p:cNvCxnSpPr>
            <a:cxnSpLocks/>
          </p:cNvCxnSpPr>
          <p:nvPr/>
        </p:nvCxnSpPr>
        <p:spPr>
          <a:xfrm flipH="1">
            <a:off x="2926552" y="54859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488DFA4F-4E1F-B5FD-6269-A86DDB235ED5}"/>
              </a:ext>
            </a:extLst>
          </p:cNvPr>
          <p:cNvSpPr txBox="1"/>
          <p:nvPr/>
        </p:nvSpPr>
        <p:spPr>
          <a:xfrm>
            <a:off x="341974" y="515476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08" name="TextBox 107">
            <a:extLst>
              <a:ext uri="{FF2B5EF4-FFF2-40B4-BE49-F238E27FC236}">
                <a16:creationId xmlns:a16="http://schemas.microsoft.com/office/drawing/2014/main" id="{34DB9FAD-A213-B3F5-237D-80AF89BBB1CE}"/>
              </a:ext>
            </a:extLst>
          </p:cNvPr>
          <p:cNvSpPr txBox="1"/>
          <p:nvPr/>
        </p:nvSpPr>
        <p:spPr>
          <a:xfrm>
            <a:off x="4715471" y="4076473"/>
            <a:ext cx="1779654" cy="461665"/>
          </a:xfrm>
          <a:prstGeom prst="rect">
            <a:avLst/>
          </a:prstGeom>
          <a:noFill/>
        </p:spPr>
        <p:txBody>
          <a:bodyPr wrap="none" rtlCol="0">
            <a:spAutoFit/>
          </a:bodyPr>
          <a:lstStyle/>
          <a:p>
            <a:r>
              <a:rPr lang="en-GB" sz="2400" b="1" dirty="0">
                <a:latin typeface="Century Gothic" panose="020B0502020202020204" pitchFamily="34" charset="0"/>
              </a:rPr>
              <a:t>Dodecane</a:t>
            </a:r>
          </a:p>
        </p:txBody>
      </p:sp>
      <p:sp>
        <p:nvSpPr>
          <p:cNvPr id="109" name="TextBox 108">
            <a:extLst>
              <a:ext uri="{FF2B5EF4-FFF2-40B4-BE49-F238E27FC236}">
                <a16:creationId xmlns:a16="http://schemas.microsoft.com/office/drawing/2014/main" id="{2EDB09B1-87BA-DB4C-30BE-1EBBE42165EE}"/>
              </a:ext>
            </a:extLst>
          </p:cNvPr>
          <p:cNvSpPr txBox="1"/>
          <p:nvPr/>
        </p:nvSpPr>
        <p:spPr>
          <a:xfrm>
            <a:off x="9996497" y="6238968"/>
            <a:ext cx="1096775" cy="461665"/>
          </a:xfrm>
          <a:prstGeom prst="rect">
            <a:avLst/>
          </a:prstGeom>
          <a:noFill/>
        </p:spPr>
        <p:txBody>
          <a:bodyPr wrap="non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12</a:t>
            </a:r>
            <a:r>
              <a:rPr lang="en-GB" sz="2400" b="1" dirty="0">
                <a:latin typeface="Century Gothic" panose="020B0502020202020204" pitchFamily="34" charset="0"/>
              </a:rPr>
              <a:t>H</a:t>
            </a:r>
            <a:r>
              <a:rPr lang="en-GB" sz="2400" b="1" baseline="-25000" dirty="0">
                <a:latin typeface="Century Gothic" panose="020B0502020202020204" pitchFamily="34" charset="0"/>
              </a:rPr>
              <a:t>26</a:t>
            </a:r>
          </a:p>
        </p:txBody>
      </p:sp>
      <p:cxnSp>
        <p:nvCxnSpPr>
          <p:cNvPr id="110" name="Straight Connector 109">
            <a:extLst>
              <a:ext uri="{FF2B5EF4-FFF2-40B4-BE49-F238E27FC236}">
                <a16:creationId xmlns:a16="http://schemas.microsoft.com/office/drawing/2014/main" id="{9AF97126-CD29-9EE7-C3BE-C1D9D30B9B4A}"/>
              </a:ext>
            </a:extLst>
          </p:cNvPr>
          <p:cNvCxnSpPr/>
          <p:nvPr/>
        </p:nvCxnSpPr>
        <p:spPr>
          <a:xfrm>
            <a:off x="3509716" y="50287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871C5CB-0300-2E0B-6B80-49165E559975}"/>
              </a:ext>
            </a:extLst>
          </p:cNvPr>
          <p:cNvCxnSpPr/>
          <p:nvPr/>
        </p:nvCxnSpPr>
        <p:spPr>
          <a:xfrm>
            <a:off x="4271716" y="50396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5BBD0D9-F0AE-9B6E-F18E-9390FA4EB973}"/>
              </a:ext>
            </a:extLst>
          </p:cNvPr>
          <p:cNvCxnSpPr/>
          <p:nvPr/>
        </p:nvCxnSpPr>
        <p:spPr>
          <a:xfrm>
            <a:off x="3553259" y="56710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D66F99AD-A0C2-6B04-2AD3-DC9B9FE38C34}"/>
              </a:ext>
            </a:extLst>
          </p:cNvPr>
          <p:cNvCxnSpPr/>
          <p:nvPr/>
        </p:nvCxnSpPr>
        <p:spPr>
          <a:xfrm>
            <a:off x="4315259" y="568194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393C788F-9758-58F1-ACF3-6F4B38401A39}"/>
              </a:ext>
            </a:extLst>
          </p:cNvPr>
          <p:cNvSpPr txBox="1"/>
          <p:nvPr/>
        </p:nvSpPr>
        <p:spPr>
          <a:xfrm>
            <a:off x="3324657" y="459337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15" name="TextBox 114">
            <a:extLst>
              <a:ext uri="{FF2B5EF4-FFF2-40B4-BE49-F238E27FC236}">
                <a16:creationId xmlns:a16="http://schemas.microsoft.com/office/drawing/2014/main" id="{EA1BD43F-7C33-D556-7296-5648936B55BD}"/>
              </a:ext>
            </a:extLst>
          </p:cNvPr>
          <p:cNvSpPr txBox="1"/>
          <p:nvPr/>
        </p:nvSpPr>
        <p:spPr>
          <a:xfrm>
            <a:off x="3357315" y="589965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16" name="TextBox 115">
            <a:extLst>
              <a:ext uri="{FF2B5EF4-FFF2-40B4-BE49-F238E27FC236}">
                <a16:creationId xmlns:a16="http://schemas.microsoft.com/office/drawing/2014/main" id="{BAB01FE4-C255-6776-946D-C45AF3E33785}"/>
              </a:ext>
            </a:extLst>
          </p:cNvPr>
          <p:cNvSpPr txBox="1"/>
          <p:nvPr/>
        </p:nvSpPr>
        <p:spPr>
          <a:xfrm>
            <a:off x="4108430" y="589965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17" name="Straight Connector 116">
            <a:extLst>
              <a:ext uri="{FF2B5EF4-FFF2-40B4-BE49-F238E27FC236}">
                <a16:creationId xmlns:a16="http://schemas.microsoft.com/office/drawing/2014/main" id="{406D5840-2205-F7BD-CCBF-71438D642EB6}"/>
              </a:ext>
            </a:extLst>
          </p:cNvPr>
          <p:cNvCxnSpPr>
            <a:cxnSpLocks/>
          </p:cNvCxnSpPr>
          <p:nvPr/>
        </p:nvCxnSpPr>
        <p:spPr>
          <a:xfrm flipH="1">
            <a:off x="3792744" y="54859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A748AB81-767F-58F7-9EAA-E11ED6A5A430}"/>
              </a:ext>
            </a:extLst>
          </p:cNvPr>
          <p:cNvSpPr txBox="1"/>
          <p:nvPr/>
        </p:nvSpPr>
        <p:spPr>
          <a:xfrm>
            <a:off x="3335543" y="5235626"/>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19" name="TextBox 118">
            <a:extLst>
              <a:ext uri="{FF2B5EF4-FFF2-40B4-BE49-F238E27FC236}">
                <a16:creationId xmlns:a16="http://schemas.microsoft.com/office/drawing/2014/main" id="{072C8FE3-F4EE-BCF1-3F05-1792382F13CF}"/>
              </a:ext>
            </a:extLst>
          </p:cNvPr>
          <p:cNvSpPr txBox="1"/>
          <p:nvPr/>
        </p:nvSpPr>
        <p:spPr>
          <a:xfrm>
            <a:off x="4108429" y="5246512"/>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20" name="TextBox 119">
            <a:extLst>
              <a:ext uri="{FF2B5EF4-FFF2-40B4-BE49-F238E27FC236}">
                <a16:creationId xmlns:a16="http://schemas.microsoft.com/office/drawing/2014/main" id="{2EBC06FC-71DC-0447-591F-D6DBA22ADE61}"/>
              </a:ext>
            </a:extLst>
          </p:cNvPr>
          <p:cNvSpPr txBox="1"/>
          <p:nvPr/>
        </p:nvSpPr>
        <p:spPr>
          <a:xfrm>
            <a:off x="4119314" y="459337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21" name="Straight Connector 120">
            <a:extLst>
              <a:ext uri="{FF2B5EF4-FFF2-40B4-BE49-F238E27FC236}">
                <a16:creationId xmlns:a16="http://schemas.microsoft.com/office/drawing/2014/main" id="{DD152972-9EF4-C8EA-5729-89471097F935}"/>
              </a:ext>
            </a:extLst>
          </p:cNvPr>
          <p:cNvCxnSpPr/>
          <p:nvPr/>
        </p:nvCxnSpPr>
        <p:spPr>
          <a:xfrm>
            <a:off x="5044602" y="50505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48A42A9-74B3-9B8C-F251-38505D3F8424}"/>
              </a:ext>
            </a:extLst>
          </p:cNvPr>
          <p:cNvCxnSpPr/>
          <p:nvPr/>
        </p:nvCxnSpPr>
        <p:spPr>
          <a:xfrm>
            <a:off x="5088145" y="56928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8DF57E24-B3DB-CCA0-1BE5-F9771E4E2F54}"/>
              </a:ext>
            </a:extLst>
          </p:cNvPr>
          <p:cNvSpPr txBox="1"/>
          <p:nvPr/>
        </p:nvSpPr>
        <p:spPr>
          <a:xfrm>
            <a:off x="4881316" y="591054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24" name="Straight Connector 123">
            <a:extLst>
              <a:ext uri="{FF2B5EF4-FFF2-40B4-BE49-F238E27FC236}">
                <a16:creationId xmlns:a16="http://schemas.microsoft.com/office/drawing/2014/main" id="{2007F273-5C17-D648-79F4-014532CE7CC1}"/>
              </a:ext>
            </a:extLst>
          </p:cNvPr>
          <p:cNvCxnSpPr>
            <a:cxnSpLocks/>
          </p:cNvCxnSpPr>
          <p:nvPr/>
        </p:nvCxnSpPr>
        <p:spPr>
          <a:xfrm flipH="1">
            <a:off x="4565630" y="549688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C918728-C402-DDEC-6C5A-0161CFBC8608}"/>
              </a:ext>
            </a:extLst>
          </p:cNvPr>
          <p:cNvSpPr txBox="1"/>
          <p:nvPr/>
        </p:nvSpPr>
        <p:spPr>
          <a:xfrm>
            <a:off x="4881315" y="5257398"/>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26" name="TextBox 125">
            <a:extLst>
              <a:ext uri="{FF2B5EF4-FFF2-40B4-BE49-F238E27FC236}">
                <a16:creationId xmlns:a16="http://schemas.microsoft.com/office/drawing/2014/main" id="{60CE74CA-D499-425E-6989-7855EC53B84D}"/>
              </a:ext>
            </a:extLst>
          </p:cNvPr>
          <p:cNvSpPr txBox="1"/>
          <p:nvPr/>
        </p:nvSpPr>
        <p:spPr>
          <a:xfrm>
            <a:off x="4892200" y="460425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27" name="Straight Connector 126">
            <a:extLst>
              <a:ext uri="{FF2B5EF4-FFF2-40B4-BE49-F238E27FC236}">
                <a16:creationId xmlns:a16="http://schemas.microsoft.com/office/drawing/2014/main" id="{1F4828C3-2AB9-DDF7-1DF0-30A6094BCB8E}"/>
              </a:ext>
            </a:extLst>
          </p:cNvPr>
          <p:cNvCxnSpPr>
            <a:cxnSpLocks/>
          </p:cNvCxnSpPr>
          <p:nvPr/>
        </p:nvCxnSpPr>
        <p:spPr>
          <a:xfrm flipH="1">
            <a:off x="5262315" y="550777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3433380-F059-CE13-00B6-0410D7634D5C}"/>
              </a:ext>
            </a:extLst>
          </p:cNvPr>
          <p:cNvCxnSpPr/>
          <p:nvPr/>
        </p:nvCxnSpPr>
        <p:spPr>
          <a:xfrm>
            <a:off x="5767725" y="504745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9B38617-0AA3-5AD8-498A-F85C121AF3AE}"/>
              </a:ext>
            </a:extLst>
          </p:cNvPr>
          <p:cNvCxnSpPr/>
          <p:nvPr/>
        </p:nvCxnSpPr>
        <p:spPr>
          <a:xfrm>
            <a:off x="6529725" y="505834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800EA99-7CB7-CADC-4A5B-8C916070735B}"/>
              </a:ext>
            </a:extLst>
          </p:cNvPr>
          <p:cNvCxnSpPr/>
          <p:nvPr/>
        </p:nvCxnSpPr>
        <p:spPr>
          <a:xfrm>
            <a:off x="5811268" y="568971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C351A83-8A64-EBA5-48DF-C1A0718957C8}"/>
              </a:ext>
            </a:extLst>
          </p:cNvPr>
          <p:cNvCxnSpPr/>
          <p:nvPr/>
        </p:nvCxnSpPr>
        <p:spPr>
          <a:xfrm>
            <a:off x="6573268" y="570060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DC9D46C2-9DB0-2970-C3DB-14E15761CF13}"/>
              </a:ext>
            </a:extLst>
          </p:cNvPr>
          <p:cNvSpPr txBox="1"/>
          <p:nvPr/>
        </p:nvSpPr>
        <p:spPr>
          <a:xfrm>
            <a:off x="5582666" y="461203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33" name="TextBox 132">
            <a:extLst>
              <a:ext uri="{FF2B5EF4-FFF2-40B4-BE49-F238E27FC236}">
                <a16:creationId xmlns:a16="http://schemas.microsoft.com/office/drawing/2014/main" id="{39369783-6EB4-7F91-2168-84EE5920176E}"/>
              </a:ext>
            </a:extLst>
          </p:cNvPr>
          <p:cNvSpPr txBox="1"/>
          <p:nvPr/>
        </p:nvSpPr>
        <p:spPr>
          <a:xfrm>
            <a:off x="5615324" y="591831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34" name="TextBox 133">
            <a:extLst>
              <a:ext uri="{FF2B5EF4-FFF2-40B4-BE49-F238E27FC236}">
                <a16:creationId xmlns:a16="http://schemas.microsoft.com/office/drawing/2014/main" id="{34B568A9-8A01-29C4-AE11-C1FCB13FB9C7}"/>
              </a:ext>
            </a:extLst>
          </p:cNvPr>
          <p:cNvSpPr txBox="1"/>
          <p:nvPr/>
        </p:nvSpPr>
        <p:spPr>
          <a:xfrm>
            <a:off x="6366439" y="591831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35" name="Straight Connector 134">
            <a:extLst>
              <a:ext uri="{FF2B5EF4-FFF2-40B4-BE49-F238E27FC236}">
                <a16:creationId xmlns:a16="http://schemas.microsoft.com/office/drawing/2014/main" id="{C24C5CE4-E3C9-D64D-51AF-DADABA661729}"/>
              </a:ext>
            </a:extLst>
          </p:cNvPr>
          <p:cNvCxnSpPr>
            <a:cxnSpLocks/>
          </p:cNvCxnSpPr>
          <p:nvPr/>
        </p:nvCxnSpPr>
        <p:spPr>
          <a:xfrm flipH="1">
            <a:off x="6050753" y="55046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2DBB9C3C-60A1-C356-887D-06E0440188AF}"/>
              </a:ext>
            </a:extLst>
          </p:cNvPr>
          <p:cNvSpPr txBox="1"/>
          <p:nvPr/>
        </p:nvSpPr>
        <p:spPr>
          <a:xfrm>
            <a:off x="5593552" y="5254287"/>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37" name="TextBox 136">
            <a:extLst>
              <a:ext uri="{FF2B5EF4-FFF2-40B4-BE49-F238E27FC236}">
                <a16:creationId xmlns:a16="http://schemas.microsoft.com/office/drawing/2014/main" id="{BE4678C6-76E3-241F-DD0C-243C856EF3D5}"/>
              </a:ext>
            </a:extLst>
          </p:cNvPr>
          <p:cNvSpPr txBox="1"/>
          <p:nvPr/>
        </p:nvSpPr>
        <p:spPr>
          <a:xfrm>
            <a:off x="6366438" y="5265173"/>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38" name="TextBox 137">
            <a:extLst>
              <a:ext uri="{FF2B5EF4-FFF2-40B4-BE49-F238E27FC236}">
                <a16:creationId xmlns:a16="http://schemas.microsoft.com/office/drawing/2014/main" id="{00B4DE17-47B3-1A67-C9F6-5BC0CA7A540D}"/>
              </a:ext>
            </a:extLst>
          </p:cNvPr>
          <p:cNvSpPr txBox="1"/>
          <p:nvPr/>
        </p:nvSpPr>
        <p:spPr>
          <a:xfrm>
            <a:off x="6377323" y="461203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39" name="Straight Connector 138">
            <a:extLst>
              <a:ext uri="{FF2B5EF4-FFF2-40B4-BE49-F238E27FC236}">
                <a16:creationId xmlns:a16="http://schemas.microsoft.com/office/drawing/2014/main" id="{B9D88C27-566C-5625-BFF3-BB04E06C6079}"/>
              </a:ext>
            </a:extLst>
          </p:cNvPr>
          <p:cNvCxnSpPr/>
          <p:nvPr/>
        </p:nvCxnSpPr>
        <p:spPr>
          <a:xfrm>
            <a:off x="7302611" y="506923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98852A49-C881-090C-8548-64E89E69C41C}"/>
              </a:ext>
            </a:extLst>
          </p:cNvPr>
          <p:cNvCxnSpPr/>
          <p:nvPr/>
        </p:nvCxnSpPr>
        <p:spPr>
          <a:xfrm>
            <a:off x="7346154" y="571148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F89776D7-B1C0-AE6D-5B85-D0A1F8B4AE86}"/>
              </a:ext>
            </a:extLst>
          </p:cNvPr>
          <p:cNvSpPr txBox="1"/>
          <p:nvPr/>
        </p:nvSpPr>
        <p:spPr>
          <a:xfrm>
            <a:off x="7139325" y="592920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42" name="Straight Connector 141">
            <a:extLst>
              <a:ext uri="{FF2B5EF4-FFF2-40B4-BE49-F238E27FC236}">
                <a16:creationId xmlns:a16="http://schemas.microsoft.com/office/drawing/2014/main" id="{EFEBD5E4-6488-1C6C-54D6-553FD1C47FD1}"/>
              </a:ext>
            </a:extLst>
          </p:cNvPr>
          <p:cNvCxnSpPr>
            <a:cxnSpLocks/>
          </p:cNvCxnSpPr>
          <p:nvPr/>
        </p:nvCxnSpPr>
        <p:spPr>
          <a:xfrm flipH="1">
            <a:off x="6823639" y="551554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3FEFB05C-8390-973C-D94F-8607CFDE9EE9}"/>
              </a:ext>
            </a:extLst>
          </p:cNvPr>
          <p:cNvSpPr txBox="1"/>
          <p:nvPr/>
        </p:nvSpPr>
        <p:spPr>
          <a:xfrm>
            <a:off x="7139324" y="5276059"/>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44" name="TextBox 143">
            <a:extLst>
              <a:ext uri="{FF2B5EF4-FFF2-40B4-BE49-F238E27FC236}">
                <a16:creationId xmlns:a16="http://schemas.microsoft.com/office/drawing/2014/main" id="{03372188-51AF-82D1-257C-EE4B905E9C9B}"/>
              </a:ext>
            </a:extLst>
          </p:cNvPr>
          <p:cNvSpPr txBox="1"/>
          <p:nvPr/>
        </p:nvSpPr>
        <p:spPr>
          <a:xfrm>
            <a:off x="7150209" y="462291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45" name="Straight Connector 144">
            <a:extLst>
              <a:ext uri="{FF2B5EF4-FFF2-40B4-BE49-F238E27FC236}">
                <a16:creationId xmlns:a16="http://schemas.microsoft.com/office/drawing/2014/main" id="{433B78A6-A5D1-F826-0E82-FE43B938F6CE}"/>
              </a:ext>
            </a:extLst>
          </p:cNvPr>
          <p:cNvCxnSpPr>
            <a:cxnSpLocks/>
          </p:cNvCxnSpPr>
          <p:nvPr/>
        </p:nvCxnSpPr>
        <p:spPr>
          <a:xfrm flipH="1">
            <a:off x="7520324" y="552643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AE093E8-3524-5DEC-0C89-7E61B92C6202}"/>
              </a:ext>
            </a:extLst>
          </p:cNvPr>
          <p:cNvCxnSpPr/>
          <p:nvPr/>
        </p:nvCxnSpPr>
        <p:spPr>
          <a:xfrm>
            <a:off x="8007071" y="50661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C8CA8AE3-F1FC-1A51-B9A8-39C160DF720A}"/>
              </a:ext>
            </a:extLst>
          </p:cNvPr>
          <p:cNvCxnSpPr/>
          <p:nvPr/>
        </p:nvCxnSpPr>
        <p:spPr>
          <a:xfrm>
            <a:off x="8769071" y="507700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47F7660-7FA1-A03D-8508-DA8848EF7DCE}"/>
              </a:ext>
            </a:extLst>
          </p:cNvPr>
          <p:cNvCxnSpPr/>
          <p:nvPr/>
        </p:nvCxnSpPr>
        <p:spPr>
          <a:xfrm>
            <a:off x="8050614" y="57083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6B3EB5F-56D9-B6D1-A8B9-322D25FF1C4B}"/>
              </a:ext>
            </a:extLst>
          </p:cNvPr>
          <p:cNvCxnSpPr/>
          <p:nvPr/>
        </p:nvCxnSpPr>
        <p:spPr>
          <a:xfrm>
            <a:off x="8812614" y="571926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B99B3EBE-5560-40E7-27F0-7767800FE95A}"/>
              </a:ext>
            </a:extLst>
          </p:cNvPr>
          <p:cNvSpPr txBox="1"/>
          <p:nvPr/>
        </p:nvSpPr>
        <p:spPr>
          <a:xfrm>
            <a:off x="7822012" y="463069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51" name="TextBox 150">
            <a:extLst>
              <a:ext uri="{FF2B5EF4-FFF2-40B4-BE49-F238E27FC236}">
                <a16:creationId xmlns:a16="http://schemas.microsoft.com/office/drawing/2014/main" id="{A1EF673C-6F55-0CC1-4B3E-861D46128D34}"/>
              </a:ext>
            </a:extLst>
          </p:cNvPr>
          <p:cNvSpPr txBox="1"/>
          <p:nvPr/>
        </p:nvSpPr>
        <p:spPr>
          <a:xfrm>
            <a:off x="7854670" y="593697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52" name="TextBox 151">
            <a:extLst>
              <a:ext uri="{FF2B5EF4-FFF2-40B4-BE49-F238E27FC236}">
                <a16:creationId xmlns:a16="http://schemas.microsoft.com/office/drawing/2014/main" id="{3F8F2C3B-74B3-C4A0-687F-4C5BB3A314A9}"/>
              </a:ext>
            </a:extLst>
          </p:cNvPr>
          <p:cNvSpPr txBox="1"/>
          <p:nvPr/>
        </p:nvSpPr>
        <p:spPr>
          <a:xfrm>
            <a:off x="8605785" y="593697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53" name="Straight Connector 152">
            <a:extLst>
              <a:ext uri="{FF2B5EF4-FFF2-40B4-BE49-F238E27FC236}">
                <a16:creationId xmlns:a16="http://schemas.microsoft.com/office/drawing/2014/main" id="{2BF404A6-6295-5B05-6C7B-B7BA374C9812}"/>
              </a:ext>
            </a:extLst>
          </p:cNvPr>
          <p:cNvCxnSpPr>
            <a:cxnSpLocks/>
          </p:cNvCxnSpPr>
          <p:nvPr/>
        </p:nvCxnSpPr>
        <p:spPr>
          <a:xfrm flipH="1">
            <a:off x="8290099" y="552332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7F51DB2-9664-D364-9CDB-8A00E634E322}"/>
              </a:ext>
            </a:extLst>
          </p:cNvPr>
          <p:cNvSpPr txBox="1"/>
          <p:nvPr/>
        </p:nvSpPr>
        <p:spPr>
          <a:xfrm>
            <a:off x="7832898" y="5272948"/>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55" name="TextBox 154">
            <a:extLst>
              <a:ext uri="{FF2B5EF4-FFF2-40B4-BE49-F238E27FC236}">
                <a16:creationId xmlns:a16="http://schemas.microsoft.com/office/drawing/2014/main" id="{E42914E4-B9FA-83FF-E3D3-C2A1C6343BA6}"/>
              </a:ext>
            </a:extLst>
          </p:cNvPr>
          <p:cNvSpPr txBox="1"/>
          <p:nvPr/>
        </p:nvSpPr>
        <p:spPr>
          <a:xfrm>
            <a:off x="8605784" y="528383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56" name="TextBox 155">
            <a:extLst>
              <a:ext uri="{FF2B5EF4-FFF2-40B4-BE49-F238E27FC236}">
                <a16:creationId xmlns:a16="http://schemas.microsoft.com/office/drawing/2014/main" id="{1B82347C-8369-6B1D-E73D-D5B6C6F430ED}"/>
              </a:ext>
            </a:extLst>
          </p:cNvPr>
          <p:cNvSpPr txBox="1"/>
          <p:nvPr/>
        </p:nvSpPr>
        <p:spPr>
          <a:xfrm>
            <a:off x="8616669" y="463069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57" name="Straight Connector 156">
            <a:extLst>
              <a:ext uri="{FF2B5EF4-FFF2-40B4-BE49-F238E27FC236}">
                <a16:creationId xmlns:a16="http://schemas.microsoft.com/office/drawing/2014/main" id="{57BD1BEF-30CD-39D5-B513-F66BD6FEDD55}"/>
              </a:ext>
            </a:extLst>
          </p:cNvPr>
          <p:cNvCxnSpPr/>
          <p:nvPr/>
        </p:nvCxnSpPr>
        <p:spPr>
          <a:xfrm>
            <a:off x="9541957" y="508789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C51E065-E13C-8E3F-1947-DB80029C7CCE}"/>
              </a:ext>
            </a:extLst>
          </p:cNvPr>
          <p:cNvCxnSpPr/>
          <p:nvPr/>
        </p:nvCxnSpPr>
        <p:spPr>
          <a:xfrm>
            <a:off x="9585500" y="573014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Box 158">
            <a:extLst>
              <a:ext uri="{FF2B5EF4-FFF2-40B4-BE49-F238E27FC236}">
                <a16:creationId xmlns:a16="http://schemas.microsoft.com/office/drawing/2014/main" id="{6EB10C75-3E96-BF6F-07AD-0DCD16F6955F}"/>
              </a:ext>
            </a:extLst>
          </p:cNvPr>
          <p:cNvSpPr txBox="1"/>
          <p:nvPr/>
        </p:nvSpPr>
        <p:spPr>
          <a:xfrm>
            <a:off x="9378671" y="594786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60" name="Straight Connector 159">
            <a:extLst>
              <a:ext uri="{FF2B5EF4-FFF2-40B4-BE49-F238E27FC236}">
                <a16:creationId xmlns:a16="http://schemas.microsoft.com/office/drawing/2014/main" id="{E4AC7E0D-1B92-D8A3-3BFF-57DD3DEE21B4}"/>
              </a:ext>
            </a:extLst>
          </p:cNvPr>
          <p:cNvCxnSpPr>
            <a:cxnSpLocks/>
          </p:cNvCxnSpPr>
          <p:nvPr/>
        </p:nvCxnSpPr>
        <p:spPr>
          <a:xfrm flipH="1">
            <a:off x="9062985" y="55342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80574C87-CFBF-9C24-A9CA-0327D9E3D11F}"/>
              </a:ext>
            </a:extLst>
          </p:cNvPr>
          <p:cNvSpPr txBox="1"/>
          <p:nvPr/>
        </p:nvSpPr>
        <p:spPr>
          <a:xfrm>
            <a:off x="9378670" y="5294720"/>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62" name="TextBox 161">
            <a:extLst>
              <a:ext uri="{FF2B5EF4-FFF2-40B4-BE49-F238E27FC236}">
                <a16:creationId xmlns:a16="http://schemas.microsoft.com/office/drawing/2014/main" id="{CDF044A6-644D-01D7-EF27-7CAA73D4B50C}"/>
              </a:ext>
            </a:extLst>
          </p:cNvPr>
          <p:cNvSpPr txBox="1"/>
          <p:nvPr/>
        </p:nvSpPr>
        <p:spPr>
          <a:xfrm>
            <a:off x="9389555" y="464157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63" name="Straight Connector 162">
            <a:extLst>
              <a:ext uri="{FF2B5EF4-FFF2-40B4-BE49-F238E27FC236}">
                <a16:creationId xmlns:a16="http://schemas.microsoft.com/office/drawing/2014/main" id="{0EBC13A0-F489-FEE0-4FF5-95DC8EAF5BA1}"/>
              </a:ext>
            </a:extLst>
          </p:cNvPr>
          <p:cNvCxnSpPr>
            <a:cxnSpLocks/>
          </p:cNvCxnSpPr>
          <p:nvPr/>
        </p:nvCxnSpPr>
        <p:spPr>
          <a:xfrm flipH="1">
            <a:off x="9759670" y="554509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4A36AB00-F542-A046-40A3-AA15CDB60877}"/>
              </a:ext>
            </a:extLst>
          </p:cNvPr>
          <p:cNvSpPr txBox="1"/>
          <p:nvPr/>
        </p:nvSpPr>
        <p:spPr>
          <a:xfrm>
            <a:off x="10048921" y="530716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65" name="TextBox 164">
            <a:extLst>
              <a:ext uri="{FF2B5EF4-FFF2-40B4-BE49-F238E27FC236}">
                <a16:creationId xmlns:a16="http://schemas.microsoft.com/office/drawing/2014/main" id="{C65DC9C8-0C2E-7C92-87A4-C38CAD8B2EB4}"/>
              </a:ext>
            </a:extLst>
          </p:cNvPr>
          <p:cNvSpPr txBox="1"/>
          <p:nvPr/>
        </p:nvSpPr>
        <p:spPr>
          <a:xfrm>
            <a:off x="5924725" y="1058203"/>
            <a:ext cx="4992092" cy="1200329"/>
          </a:xfrm>
          <a:prstGeom prst="rect">
            <a:avLst/>
          </a:prstGeom>
          <a:noFill/>
        </p:spPr>
        <p:txBody>
          <a:bodyPr wrap="square" rtlCol="0">
            <a:spAutoFit/>
          </a:bodyPr>
          <a:lstStyle/>
          <a:p>
            <a:r>
              <a:rPr lang="en-GB" sz="2400" dirty="0">
                <a:latin typeface="Century Gothic" panose="020B0502020202020204" pitchFamily="34" charset="0"/>
              </a:rPr>
              <a:t>As molecules get larger, the </a:t>
            </a:r>
            <a:r>
              <a:rPr lang="en-GB" sz="2400" b="1" dirty="0">
                <a:latin typeface="Century Gothic" panose="020B0502020202020204" pitchFamily="34" charset="0"/>
              </a:rPr>
              <a:t>intermolecular forces </a:t>
            </a:r>
            <a:r>
              <a:rPr lang="en-GB" sz="2400" dirty="0">
                <a:latin typeface="Century Gothic" panose="020B0502020202020204" pitchFamily="34" charset="0"/>
              </a:rPr>
              <a:t>between them </a:t>
            </a:r>
            <a:r>
              <a:rPr lang="en-GB" sz="2400" b="1" dirty="0">
                <a:latin typeface="Century Gothic" panose="020B0502020202020204" pitchFamily="34" charset="0"/>
              </a:rPr>
              <a:t>increase</a:t>
            </a:r>
            <a:r>
              <a:rPr lang="en-GB" sz="2400" dirty="0">
                <a:latin typeface="Century Gothic" panose="020B0502020202020204" pitchFamily="34" charset="0"/>
              </a:rPr>
              <a:t>.</a:t>
            </a:r>
          </a:p>
        </p:txBody>
      </p:sp>
      <p:sp>
        <p:nvSpPr>
          <p:cNvPr id="166" name="TextBox 165">
            <a:extLst>
              <a:ext uri="{FF2B5EF4-FFF2-40B4-BE49-F238E27FC236}">
                <a16:creationId xmlns:a16="http://schemas.microsoft.com/office/drawing/2014/main" id="{9B838495-4521-4EDC-A404-BA43F6AEE900}"/>
              </a:ext>
            </a:extLst>
          </p:cNvPr>
          <p:cNvSpPr txBox="1"/>
          <p:nvPr/>
        </p:nvSpPr>
        <p:spPr>
          <a:xfrm>
            <a:off x="5946497" y="2274293"/>
            <a:ext cx="5436850" cy="1200329"/>
          </a:xfrm>
          <a:prstGeom prst="rect">
            <a:avLst/>
          </a:prstGeom>
          <a:noFill/>
        </p:spPr>
        <p:txBody>
          <a:bodyPr wrap="square" rtlCol="0">
            <a:spAutoFit/>
          </a:bodyPr>
          <a:lstStyle/>
          <a:p>
            <a:r>
              <a:rPr lang="en-GB" sz="2400" dirty="0">
                <a:latin typeface="Century Gothic" panose="020B0502020202020204" pitchFamily="34" charset="0"/>
              </a:rPr>
              <a:t>This means that </a:t>
            </a:r>
            <a:r>
              <a:rPr lang="en-GB" sz="2400" b="1" dirty="0">
                <a:latin typeface="Century Gothic" panose="020B0502020202020204" pitchFamily="34" charset="0"/>
              </a:rPr>
              <a:t>more energy </a:t>
            </a:r>
            <a:r>
              <a:rPr lang="en-GB" sz="2400" dirty="0">
                <a:latin typeface="Century Gothic" panose="020B0502020202020204" pitchFamily="34" charset="0"/>
              </a:rPr>
              <a:t>is required to overcome the forces, </a:t>
            </a:r>
            <a:r>
              <a:rPr lang="en-GB" sz="2400" b="1" dirty="0">
                <a:latin typeface="Century Gothic" panose="020B0502020202020204" pitchFamily="34" charset="0"/>
              </a:rPr>
              <a:t>increasing</a:t>
            </a:r>
            <a:r>
              <a:rPr lang="en-GB" sz="2400" dirty="0">
                <a:latin typeface="Century Gothic" panose="020B0502020202020204" pitchFamily="34" charset="0"/>
              </a:rPr>
              <a:t> the </a:t>
            </a:r>
            <a:r>
              <a:rPr lang="en-GB" sz="2400" b="1" dirty="0">
                <a:latin typeface="Century Gothic" panose="020B0502020202020204" pitchFamily="34" charset="0"/>
              </a:rPr>
              <a:t>boiling point</a:t>
            </a:r>
            <a:r>
              <a:rPr lang="en-GB" sz="2400" dirty="0">
                <a:latin typeface="Century Gothic" panose="020B0502020202020204" pitchFamily="34" charset="0"/>
              </a:rPr>
              <a:t>.</a:t>
            </a:r>
          </a:p>
        </p:txBody>
      </p:sp>
    </p:spTree>
    <p:extLst>
      <p:ext uri="{BB962C8B-B14F-4D97-AF65-F5344CB8AC3E}">
        <p14:creationId xmlns:p14="http://schemas.microsoft.com/office/powerpoint/2010/main" val="23193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2015001" y="1187772"/>
            <a:ext cx="3977932"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Fractions with larger molecules are more viscous than fractions of small molecules</a:t>
            </a:r>
            <a:endParaRPr lang="en-US" sz="28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E61B55C7-8270-113D-DB14-2EC48DA6DF24}"/>
              </a:ext>
            </a:extLst>
          </p:cNvPr>
          <p:cNvSpPr txBox="1"/>
          <p:nvPr/>
        </p:nvSpPr>
        <p:spPr>
          <a:xfrm>
            <a:off x="7131287" y="836319"/>
            <a:ext cx="3977932"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Fractions with larger molecules are more volatile than fractions of small molecules</a:t>
            </a:r>
            <a:endParaRPr lang="en-US" sz="2800" baseline="-25000" dirty="0">
              <a:latin typeface="Century Gothic" panose="020B0502020202020204" pitchFamily="34" charset="0"/>
            </a:endParaRPr>
          </a:p>
        </p:txBody>
      </p:sp>
      <p:sp>
        <p:nvSpPr>
          <p:cNvPr id="7" name="TextBox 6">
            <a:extLst>
              <a:ext uri="{FF2B5EF4-FFF2-40B4-BE49-F238E27FC236}">
                <a16:creationId xmlns:a16="http://schemas.microsoft.com/office/drawing/2014/main" id="{A22ED16B-C361-C996-AFCE-1C2CDDD7FDA6}"/>
              </a:ext>
            </a:extLst>
          </p:cNvPr>
          <p:cNvSpPr txBox="1"/>
          <p:nvPr/>
        </p:nvSpPr>
        <p:spPr>
          <a:xfrm>
            <a:off x="730487" y="3971404"/>
            <a:ext cx="3977932" cy="2246769"/>
          </a:xfrm>
          <a:prstGeom prst="rect">
            <a:avLst/>
          </a:prstGeom>
          <a:noFill/>
          <a:ln>
            <a:noFill/>
          </a:ln>
        </p:spPr>
        <p:txBody>
          <a:bodyPr wrap="square" rtlCol="0">
            <a:spAutoFit/>
          </a:bodyPr>
          <a:lstStyle/>
          <a:p>
            <a:pPr algn="ctr"/>
            <a:r>
              <a:rPr lang="en-US" sz="2800" dirty="0">
                <a:latin typeface="Century Gothic" panose="020B0502020202020204" pitchFamily="34" charset="0"/>
              </a:rPr>
              <a:t>Fractions with larger molecules are more flammable than fractions of small molecules</a:t>
            </a:r>
            <a:endParaRPr lang="en-US" sz="2800" baseline="-25000" dirty="0">
              <a:latin typeface="Century Gothic" panose="020B0502020202020204" pitchFamily="34" charset="0"/>
            </a:endParaRPr>
          </a:p>
        </p:txBody>
      </p:sp>
      <p:sp>
        <p:nvSpPr>
          <p:cNvPr id="13" name="TextBox 12">
            <a:extLst>
              <a:ext uri="{FF2B5EF4-FFF2-40B4-BE49-F238E27FC236}">
                <a16:creationId xmlns:a16="http://schemas.microsoft.com/office/drawing/2014/main" id="{ADB710BF-330D-0046-2F6A-E3D7AA43D240}"/>
              </a:ext>
            </a:extLst>
          </p:cNvPr>
          <p:cNvSpPr txBox="1"/>
          <p:nvPr/>
        </p:nvSpPr>
        <p:spPr>
          <a:xfrm>
            <a:off x="5675712" y="3915422"/>
            <a:ext cx="3486950" cy="2677656"/>
          </a:xfrm>
          <a:prstGeom prst="rect">
            <a:avLst/>
          </a:prstGeom>
          <a:noFill/>
          <a:ln>
            <a:noFill/>
          </a:ln>
        </p:spPr>
        <p:txBody>
          <a:bodyPr wrap="square" rtlCol="0">
            <a:spAutoFit/>
          </a:bodyPr>
          <a:lstStyle/>
          <a:p>
            <a:pPr algn="ctr"/>
            <a:r>
              <a:rPr lang="en-US" sz="2800" dirty="0">
                <a:latin typeface="Century Gothic" panose="020B0502020202020204" pitchFamily="34" charset="0"/>
              </a:rPr>
              <a:t>Fractions with larger molecules have higher boiling points than fractions of small molecules</a:t>
            </a:r>
            <a:endParaRPr lang="en-US" sz="2800" baseline="-25000" dirty="0">
              <a:latin typeface="Century Gothic" panose="020B0502020202020204" pitchFamily="34" charset="0"/>
            </a:endParaRP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DFAA-CCAF-76E0-6055-5CD42D758CC3}"/>
              </a:ext>
            </a:extLst>
          </p:cNvPr>
          <p:cNvSpPr>
            <a:spLocks noGrp="1"/>
          </p:cNvSpPr>
          <p:nvPr>
            <p:ph type="title"/>
          </p:nvPr>
        </p:nvSpPr>
        <p:spPr/>
        <p:txBody>
          <a:bodyPr/>
          <a:lstStyle/>
          <a:p>
            <a:r>
              <a:rPr lang="en-GB" dirty="0">
                <a:latin typeface="Century Gothic" panose="020B0502020202020204" pitchFamily="34" charset="0"/>
              </a:rPr>
              <a:t>Describe the process of fractional distillation</a:t>
            </a:r>
          </a:p>
        </p:txBody>
      </p:sp>
      <p:pic>
        <p:nvPicPr>
          <p:cNvPr id="3" name="Picture 2" descr="Diagram&#10;&#10;Description automatically generated">
            <a:extLst>
              <a:ext uri="{FF2B5EF4-FFF2-40B4-BE49-F238E27FC236}">
                <a16:creationId xmlns:a16="http://schemas.microsoft.com/office/drawing/2014/main" id="{A2130C24-69DF-2A33-72FA-E96FADE8BD3F}"/>
              </a:ext>
            </a:extLst>
          </p:cNvPr>
          <p:cNvPicPr>
            <a:picLocks noChangeAspect="1"/>
          </p:cNvPicPr>
          <p:nvPr/>
        </p:nvPicPr>
        <p:blipFill rotWithShape="1">
          <a:blip r:embed="rId3"/>
          <a:srcRect l="11617"/>
          <a:stretch/>
        </p:blipFill>
        <p:spPr>
          <a:xfrm>
            <a:off x="7632441" y="915212"/>
            <a:ext cx="3265679" cy="5625548"/>
          </a:xfrm>
          <a:prstGeom prst="rect">
            <a:avLst/>
          </a:prstGeom>
        </p:spPr>
      </p:pic>
      <p:sp>
        <p:nvSpPr>
          <p:cNvPr id="4" name="TextBox 3">
            <a:extLst>
              <a:ext uri="{FF2B5EF4-FFF2-40B4-BE49-F238E27FC236}">
                <a16:creationId xmlns:a16="http://schemas.microsoft.com/office/drawing/2014/main" id="{827DBD4C-B382-1999-B68D-4C5DAE588491}"/>
              </a:ext>
            </a:extLst>
          </p:cNvPr>
          <p:cNvSpPr txBox="1"/>
          <p:nvPr/>
        </p:nvSpPr>
        <p:spPr>
          <a:xfrm>
            <a:off x="429208" y="1324947"/>
            <a:ext cx="7389845" cy="830997"/>
          </a:xfrm>
          <a:prstGeom prst="rect">
            <a:avLst/>
          </a:prstGeom>
          <a:noFill/>
        </p:spPr>
        <p:txBody>
          <a:bodyPr wrap="square" rtlCol="0">
            <a:spAutoFit/>
          </a:bodyPr>
          <a:lstStyle/>
          <a:p>
            <a:r>
              <a:rPr lang="en-GB" sz="2400" i="1" dirty="0">
                <a:latin typeface="Century Gothic" panose="020B0502020202020204" pitchFamily="34" charset="0"/>
              </a:rPr>
              <a:t>Describe how fractional distillation is used to separate crude oil into fractions.</a:t>
            </a:r>
          </a:p>
        </p:txBody>
      </p:sp>
      <p:sp>
        <p:nvSpPr>
          <p:cNvPr id="5" name="TextBox 4">
            <a:extLst>
              <a:ext uri="{FF2B5EF4-FFF2-40B4-BE49-F238E27FC236}">
                <a16:creationId xmlns:a16="http://schemas.microsoft.com/office/drawing/2014/main" id="{C13C7F25-553D-F309-2EE9-59628B9B5034}"/>
              </a:ext>
            </a:extLst>
          </p:cNvPr>
          <p:cNvSpPr txBox="1"/>
          <p:nvPr/>
        </p:nvSpPr>
        <p:spPr>
          <a:xfrm>
            <a:off x="506963" y="2466391"/>
            <a:ext cx="7389845" cy="3785652"/>
          </a:xfrm>
          <a:prstGeom prst="rect">
            <a:avLst/>
          </a:prstGeom>
          <a:noFill/>
        </p:spPr>
        <p:txBody>
          <a:bodyPr wrap="square" rtlCol="0">
            <a:spAutoFit/>
          </a:bodyPr>
          <a:lstStyle/>
          <a:p>
            <a:r>
              <a:rPr lang="en-GB" sz="2400" i="1" dirty="0">
                <a:latin typeface="Century Gothic" panose="020B0502020202020204" pitchFamily="34" charset="0"/>
              </a:rPr>
              <a:t>Your answer should include the words:</a:t>
            </a:r>
          </a:p>
          <a:p>
            <a:pPr marL="342900" indent="-342900">
              <a:buFont typeface="Arial" panose="020B0604020202020204" pitchFamily="34" charset="0"/>
              <a:buChar char="•"/>
            </a:pPr>
            <a:r>
              <a:rPr lang="en-GB" sz="2400" i="1" dirty="0">
                <a:latin typeface="Century Gothic" panose="020B0502020202020204" pitchFamily="34" charset="0"/>
              </a:rPr>
              <a:t>crude oil</a:t>
            </a:r>
          </a:p>
          <a:p>
            <a:pPr marL="342900" indent="-342900">
              <a:buFont typeface="Arial" panose="020B0604020202020204" pitchFamily="34" charset="0"/>
              <a:buChar char="•"/>
            </a:pPr>
            <a:r>
              <a:rPr lang="en-GB" sz="2400" i="1" dirty="0">
                <a:latin typeface="Century Gothic" panose="020B0502020202020204" pitchFamily="34" charset="0"/>
              </a:rPr>
              <a:t>fractions</a:t>
            </a:r>
          </a:p>
          <a:p>
            <a:pPr marL="342900" indent="-342900">
              <a:buFont typeface="Arial" panose="020B0604020202020204" pitchFamily="34" charset="0"/>
              <a:buChar char="•"/>
            </a:pPr>
            <a:r>
              <a:rPr lang="en-GB" sz="2400" i="1" dirty="0">
                <a:latin typeface="Century Gothic" panose="020B0502020202020204" pitchFamily="34" charset="0"/>
              </a:rPr>
              <a:t>hydrocarbons</a:t>
            </a:r>
          </a:p>
          <a:p>
            <a:pPr marL="342900" indent="-342900">
              <a:buFont typeface="Arial" panose="020B0604020202020204" pitchFamily="34" charset="0"/>
              <a:buChar char="•"/>
            </a:pPr>
            <a:r>
              <a:rPr lang="en-GB" sz="2400" i="1" dirty="0">
                <a:latin typeface="Century Gothic" panose="020B0502020202020204" pitchFamily="34" charset="0"/>
              </a:rPr>
              <a:t>heated</a:t>
            </a:r>
          </a:p>
          <a:p>
            <a:pPr marL="342900" indent="-342900">
              <a:buFont typeface="Arial" panose="020B0604020202020204" pitchFamily="34" charset="0"/>
              <a:buChar char="•"/>
            </a:pPr>
            <a:r>
              <a:rPr lang="en-GB" sz="2400" i="1" dirty="0">
                <a:latin typeface="Century Gothic" panose="020B0502020202020204" pitchFamily="34" charset="0"/>
              </a:rPr>
              <a:t>evaporate</a:t>
            </a:r>
          </a:p>
          <a:p>
            <a:pPr marL="342900" indent="-342900">
              <a:buFont typeface="Arial" panose="020B0604020202020204" pitchFamily="34" charset="0"/>
              <a:buChar char="•"/>
            </a:pPr>
            <a:r>
              <a:rPr lang="en-GB" sz="2400" i="1" dirty="0">
                <a:latin typeface="Century Gothic" panose="020B0502020202020204" pitchFamily="34" charset="0"/>
              </a:rPr>
              <a:t>boiling point </a:t>
            </a:r>
          </a:p>
          <a:p>
            <a:pPr marL="342900" indent="-342900">
              <a:buFont typeface="Arial" panose="020B0604020202020204" pitchFamily="34" charset="0"/>
              <a:buChar char="•"/>
            </a:pPr>
            <a:r>
              <a:rPr lang="en-GB" sz="2400" i="1" dirty="0">
                <a:latin typeface="Century Gothic" panose="020B0502020202020204" pitchFamily="34" charset="0"/>
              </a:rPr>
              <a:t>condense</a:t>
            </a:r>
          </a:p>
          <a:p>
            <a:pPr marL="342900" indent="-342900">
              <a:buFont typeface="Arial" panose="020B0604020202020204" pitchFamily="34" charset="0"/>
              <a:buChar char="•"/>
            </a:pPr>
            <a:r>
              <a:rPr lang="en-GB" sz="2400" i="1" dirty="0">
                <a:latin typeface="Century Gothic" panose="020B0502020202020204" pitchFamily="34" charset="0"/>
              </a:rPr>
              <a:t>cooling</a:t>
            </a:r>
          </a:p>
          <a:p>
            <a:pPr marL="342900" indent="-342900">
              <a:buFont typeface="Arial" panose="020B0604020202020204" pitchFamily="34" charset="0"/>
              <a:buChar char="•"/>
            </a:pPr>
            <a:r>
              <a:rPr lang="en-GB" sz="2400" i="1" dirty="0">
                <a:latin typeface="Century Gothic" panose="020B0502020202020204" pitchFamily="34" charset="0"/>
              </a:rPr>
              <a:t>height of the fractionating column</a:t>
            </a:r>
          </a:p>
        </p:txBody>
      </p:sp>
    </p:spTree>
    <p:extLst>
      <p:ext uri="{BB962C8B-B14F-4D97-AF65-F5344CB8AC3E}">
        <p14:creationId xmlns:p14="http://schemas.microsoft.com/office/powerpoint/2010/main" val="167494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176B7-AA2B-8008-45D4-438721054CFF}"/>
              </a:ext>
            </a:extLst>
          </p:cNvPr>
          <p:cNvSpPr>
            <a:spLocks noGrp="1"/>
          </p:cNvSpPr>
          <p:nvPr>
            <p:ph type="title"/>
          </p:nvPr>
        </p:nvSpPr>
        <p:spPr/>
        <p:txBody>
          <a:bodyPr/>
          <a:lstStyle/>
          <a:p>
            <a:r>
              <a:rPr lang="en-GB" dirty="0">
                <a:latin typeface="Century Gothic" panose="020B0502020202020204" pitchFamily="34" charset="0"/>
              </a:rPr>
              <a:t>Put the stages of fractional distillation in order</a:t>
            </a:r>
          </a:p>
        </p:txBody>
      </p:sp>
      <p:sp>
        <p:nvSpPr>
          <p:cNvPr id="3" name="TextBox 2">
            <a:extLst>
              <a:ext uri="{FF2B5EF4-FFF2-40B4-BE49-F238E27FC236}">
                <a16:creationId xmlns:a16="http://schemas.microsoft.com/office/drawing/2014/main" id="{1E1D72DA-538B-0EFA-E747-FDFB64DFE64C}"/>
              </a:ext>
            </a:extLst>
          </p:cNvPr>
          <p:cNvSpPr txBox="1"/>
          <p:nvPr/>
        </p:nvSpPr>
        <p:spPr>
          <a:xfrm>
            <a:off x="391886" y="1138335"/>
            <a:ext cx="10226351" cy="830997"/>
          </a:xfrm>
          <a:prstGeom prst="rect">
            <a:avLst/>
          </a:prstGeom>
          <a:noFill/>
        </p:spPr>
        <p:txBody>
          <a:bodyPr wrap="square" rtlCol="0">
            <a:spAutoFit/>
          </a:bodyPr>
          <a:lstStyle/>
          <a:p>
            <a:r>
              <a:rPr lang="en-GB" sz="2400" i="1" dirty="0">
                <a:latin typeface="Century Gothic" panose="020B0502020202020204" pitchFamily="34" charset="0"/>
              </a:rPr>
              <a:t>Put these steps in order to describe how fractional distillation is used to separate crude oil into fractions.</a:t>
            </a:r>
          </a:p>
        </p:txBody>
      </p:sp>
      <p:sp>
        <p:nvSpPr>
          <p:cNvPr id="4" name="TextBox 3">
            <a:extLst>
              <a:ext uri="{FF2B5EF4-FFF2-40B4-BE49-F238E27FC236}">
                <a16:creationId xmlns:a16="http://schemas.microsoft.com/office/drawing/2014/main" id="{5EB9A0BC-3144-B020-242A-E5CBDBE67B7B}"/>
              </a:ext>
            </a:extLst>
          </p:cNvPr>
          <p:cNvSpPr txBox="1"/>
          <p:nvPr/>
        </p:nvSpPr>
        <p:spPr>
          <a:xfrm>
            <a:off x="448373" y="2235816"/>
            <a:ext cx="10039739" cy="4154984"/>
          </a:xfrm>
          <a:prstGeom prst="rect">
            <a:avLst/>
          </a:prstGeom>
          <a:noFill/>
        </p:spPr>
        <p:txBody>
          <a:bodyPr wrap="square" rtlCol="0">
            <a:spAutoFit/>
          </a:bodyPr>
          <a:lstStyle/>
          <a:p>
            <a:pPr marL="457200" indent="-457200">
              <a:buFont typeface="+mj-lt"/>
              <a:buAutoNum type="alphaUcPeriod"/>
            </a:pPr>
            <a:r>
              <a:rPr lang="en-GB" sz="2400" dirty="0">
                <a:latin typeface="Century Gothic" panose="020B0502020202020204" pitchFamily="34" charset="0"/>
              </a:rPr>
              <a:t>Hydrocarbons evaporate</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Vapours condense</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Condensing happens at different boiling points (at different heights in the column)</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The fractionating column is hotter at the top (or cooler at the bottom)</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Crude oil is heated</a:t>
            </a:r>
          </a:p>
        </p:txBody>
      </p:sp>
      <p:sp>
        <p:nvSpPr>
          <p:cNvPr id="5" name="TextBox 4">
            <a:extLst>
              <a:ext uri="{FF2B5EF4-FFF2-40B4-BE49-F238E27FC236}">
                <a16:creationId xmlns:a16="http://schemas.microsoft.com/office/drawing/2014/main" id="{65C4ACD0-A12E-2818-98C3-199F6DF5AEF2}"/>
              </a:ext>
            </a:extLst>
          </p:cNvPr>
          <p:cNvSpPr txBox="1"/>
          <p:nvPr/>
        </p:nvSpPr>
        <p:spPr>
          <a:xfrm>
            <a:off x="6497638" y="6219231"/>
            <a:ext cx="398089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E </a:t>
            </a:r>
            <a:r>
              <a:rPr lang="en-GB" sz="2400" b="1" dirty="0">
                <a:solidFill>
                  <a:schemeClr val="accent1"/>
                </a:solidFill>
                <a:latin typeface="Century Gothic" panose="020B0502020202020204" pitchFamily="34" charset="0"/>
                <a:sym typeface="Wingdings" pitchFamily="2" charset="2"/>
              </a:rPr>
              <a:t> A</a:t>
            </a:r>
            <a:r>
              <a:rPr lang="en-GB" sz="2400" b="1" dirty="0">
                <a:solidFill>
                  <a:schemeClr val="accent1"/>
                </a:solidFill>
                <a:latin typeface="Century Gothic" panose="020B0502020202020204" pitchFamily="34" charset="0"/>
              </a:rPr>
              <a:t> </a:t>
            </a:r>
            <a:r>
              <a:rPr lang="en-GB" sz="2400" b="1" dirty="0">
                <a:solidFill>
                  <a:schemeClr val="accent1"/>
                </a:solidFill>
                <a:latin typeface="Century Gothic" panose="020B0502020202020204" pitchFamily="34" charset="0"/>
                <a:sym typeface="Wingdings" pitchFamily="2" charset="2"/>
              </a:rPr>
              <a:t> D  B  C</a:t>
            </a:r>
            <a:endParaRPr lang="en-GB"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96750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70D1-FD9A-A235-AC0E-8B41DF2753FE}"/>
              </a:ext>
            </a:extLst>
          </p:cNvPr>
          <p:cNvSpPr>
            <a:spLocks noGrp="1"/>
          </p:cNvSpPr>
          <p:nvPr>
            <p:ph type="title"/>
          </p:nvPr>
        </p:nvSpPr>
        <p:spPr/>
        <p:txBody>
          <a:bodyPr/>
          <a:lstStyle/>
          <a:p>
            <a:r>
              <a:rPr lang="en-GB" dirty="0">
                <a:latin typeface="Century Gothic" panose="020B0502020202020204" pitchFamily="34" charset="0"/>
              </a:rPr>
              <a:t>Determine if each of these statements are true or false</a:t>
            </a:r>
          </a:p>
        </p:txBody>
      </p:sp>
      <p:sp>
        <p:nvSpPr>
          <p:cNvPr id="3" name="TextBox 2">
            <a:extLst>
              <a:ext uri="{FF2B5EF4-FFF2-40B4-BE49-F238E27FC236}">
                <a16:creationId xmlns:a16="http://schemas.microsoft.com/office/drawing/2014/main" id="{84891E77-887E-23E2-D090-5960F24BBB4C}"/>
              </a:ext>
            </a:extLst>
          </p:cNvPr>
          <p:cNvSpPr txBox="1"/>
          <p:nvPr/>
        </p:nvSpPr>
        <p:spPr>
          <a:xfrm>
            <a:off x="466531" y="1045028"/>
            <a:ext cx="10039739" cy="4154984"/>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Fractions of crude oil are compounds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fractions with the largest molecules have the highest boiling points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Only the fractions with small molecules are used as fuels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Petrol contains smaller molecules than diesel</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Fractions with the largest molecules are the least volatile</a:t>
            </a:r>
          </a:p>
          <a:p>
            <a:pPr marL="457200" indent="-457200">
              <a:buFont typeface="+mj-lt"/>
              <a:buAutoNum type="arabicPeriod"/>
            </a:pPr>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D8AD608A-F3D7-2FB2-1A24-44099F085009}"/>
              </a:ext>
            </a:extLst>
          </p:cNvPr>
          <p:cNvSpPr txBox="1"/>
          <p:nvPr/>
        </p:nvSpPr>
        <p:spPr>
          <a:xfrm>
            <a:off x="6643396" y="1040564"/>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False</a:t>
            </a:r>
          </a:p>
        </p:txBody>
      </p:sp>
      <p:sp>
        <p:nvSpPr>
          <p:cNvPr id="5" name="TextBox 4">
            <a:extLst>
              <a:ext uri="{FF2B5EF4-FFF2-40B4-BE49-F238E27FC236}">
                <a16:creationId xmlns:a16="http://schemas.microsoft.com/office/drawing/2014/main" id="{22F79661-54B3-F785-F024-3DC77BB79849}"/>
              </a:ext>
            </a:extLst>
          </p:cNvPr>
          <p:cNvSpPr txBox="1"/>
          <p:nvPr/>
        </p:nvSpPr>
        <p:spPr>
          <a:xfrm>
            <a:off x="10528042" y="1808785"/>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True</a:t>
            </a:r>
          </a:p>
        </p:txBody>
      </p:sp>
      <p:sp>
        <p:nvSpPr>
          <p:cNvPr id="6" name="TextBox 5">
            <a:extLst>
              <a:ext uri="{FF2B5EF4-FFF2-40B4-BE49-F238E27FC236}">
                <a16:creationId xmlns:a16="http://schemas.microsoft.com/office/drawing/2014/main" id="{F9F2F19D-3E92-3E3A-C715-4A22ACD0FF88}"/>
              </a:ext>
            </a:extLst>
          </p:cNvPr>
          <p:cNvSpPr txBox="1"/>
          <p:nvPr/>
        </p:nvSpPr>
        <p:spPr>
          <a:xfrm>
            <a:off x="9352383" y="2891135"/>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False</a:t>
            </a:r>
          </a:p>
        </p:txBody>
      </p:sp>
      <p:sp>
        <p:nvSpPr>
          <p:cNvPr id="7" name="TextBox 6">
            <a:extLst>
              <a:ext uri="{FF2B5EF4-FFF2-40B4-BE49-F238E27FC236}">
                <a16:creationId xmlns:a16="http://schemas.microsoft.com/office/drawing/2014/main" id="{D9A91260-594E-AB53-1E43-5E23D7D953F0}"/>
              </a:ext>
            </a:extLst>
          </p:cNvPr>
          <p:cNvSpPr txBox="1"/>
          <p:nvPr/>
        </p:nvSpPr>
        <p:spPr>
          <a:xfrm>
            <a:off x="7657323" y="3584711"/>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6B712BE0-07FB-A404-85AE-14FF694B34C3}"/>
              </a:ext>
            </a:extLst>
          </p:cNvPr>
          <p:cNvSpPr txBox="1"/>
          <p:nvPr/>
        </p:nvSpPr>
        <p:spPr>
          <a:xfrm>
            <a:off x="9395927" y="4296948"/>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True</a:t>
            </a:r>
          </a:p>
        </p:txBody>
      </p:sp>
    </p:spTree>
    <p:extLst>
      <p:ext uri="{BB962C8B-B14F-4D97-AF65-F5344CB8AC3E}">
        <p14:creationId xmlns:p14="http://schemas.microsoft.com/office/powerpoint/2010/main" val="81995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416320"/>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Explain why crude oil is a mixture.</a:t>
            </a:r>
          </a:p>
          <a:p>
            <a:pPr marL="457200" indent="-457200">
              <a:buAutoNum type="arabicPeriod"/>
            </a:pPr>
            <a:r>
              <a:rPr lang="en-GB" sz="2400" dirty="0">
                <a:latin typeface="Century Gothic" panose="020B0502020202020204" pitchFamily="34" charset="0"/>
              </a:rPr>
              <a:t>Name the piece of equipment used to separate crude oil into fractions.</a:t>
            </a:r>
          </a:p>
          <a:p>
            <a:pPr marL="457200" indent="-457200">
              <a:buAutoNum type="arabicPeriod"/>
            </a:pPr>
            <a:r>
              <a:rPr lang="en-GB" sz="2400" dirty="0">
                <a:latin typeface="Century Gothic" panose="020B0502020202020204" pitchFamily="34" charset="0"/>
              </a:rPr>
              <a:t>State the physical property that fractions are separated based on.</a:t>
            </a:r>
          </a:p>
          <a:p>
            <a:pPr marL="457200" indent="-457200">
              <a:buFontTx/>
              <a:buAutoNum type="arabicPeriod"/>
            </a:pPr>
            <a:r>
              <a:rPr lang="en-GB" sz="2400" dirty="0">
                <a:latin typeface="Century Gothic" panose="020B0502020202020204" pitchFamily="34" charset="0"/>
              </a:rPr>
              <a:t>Name the fraction with the smallest molecules.</a:t>
            </a:r>
          </a:p>
          <a:p>
            <a:pPr marL="457200" indent="-457200">
              <a:buAutoNum type="arabicPeriod"/>
            </a:pPr>
            <a:r>
              <a:rPr lang="en-GB" sz="2400" dirty="0">
                <a:latin typeface="Century Gothic" panose="020B0502020202020204" pitchFamily="34" charset="0"/>
              </a:rPr>
              <a:t>Name the fraction with the largest molecules.</a:t>
            </a:r>
          </a:p>
          <a:p>
            <a:pPr marL="457200" indent="-457200">
              <a:buAutoNum type="arabicPeriod"/>
            </a:pPr>
            <a:r>
              <a:rPr lang="en-GB" sz="2400" dirty="0">
                <a:latin typeface="Century Gothic" panose="020B0502020202020204" pitchFamily="34" charset="0"/>
              </a:rPr>
              <a:t>Give two fractions that are used as fuels for transport. </a:t>
            </a:r>
          </a:p>
          <a:p>
            <a:pPr marL="457200" indent="-457200">
              <a:buAutoNum type="arabicPeriod"/>
            </a:pPr>
            <a:r>
              <a:rPr lang="en-GB" sz="2400" dirty="0">
                <a:latin typeface="Century Gothic" panose="020B0502020202020204" pitchFamily="34" charset="0"/>
              </a:rPr>
              <a:t>Describe the relationship between size of molecules and boiling point.</a:t>
            </a:r>
          </a:p>
          <a:p>
            <a:pPr marL="457200" indent="-457200">
              <a:buAutoNum type="arabicPeriod"/>
            </a:pPr>
            <a:r>
              <a:rPr lang="en-GB" sz="2400" dirty="0">
                <a:latin typeface="Century Gothic" panose="020B0502020202020204" pitchFamily="34" charset="0"/>
              </a:rPr>
              <a:t>Explain the relationship between size of molecules and boiling point.</a:t>
            </a:r>
          </a:p>
        </p:txBody>
      </p:sp>
    </p:spTree>
    <p:extLst>
      <p:ext uri="{BB962C8B-B14F-4D97-AF65-F5344CB8AC3E}">
        <p14:creationId xmlns:p14="http://schemas.microsoft.com/office/powerpoint/2010/main" val="35338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416320"/>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It contains different compounds.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Fractionating column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Boiling point</a:t>
            </a:r>
            <a:endParaRPr lang="en-GB" sz="2400" b="1" baseline="-25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Liquefied petroleum gases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Bitumen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Petrol, kerosene, diesel, heavy fuel oil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Boiling point increases with increasing molecule size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As molecules get larger, intermolecular forces between them increase, requiring more energy to overcome.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4023295" cy="1569660"/>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viscosity changes with increasing molecule size in fractions of crude oil.</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748067"/>
            <a:ext cx="6370785"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Fractions with larger molecules are more </a:t>
            </a:r>
            <a:r>
              <a:rPr lang="en-US" b="1" dirty="0">
                <a:solidFill>
                  <a:schemeClr val="accent1"/>
                </a:solidFill>
                <a:latin typeface="Century Gothic" panose="020B0502020202020204" pitchFamily="34" charset="0"/>
              </a:rPr>
              <a:t>viscous</a:t>
            </a:r>
            <a:r>
              <a:rPr lang="en-US" dirty="0">
                <a:solidFill>
                  <a:schemeClr val="accent1"/>
                </a:solidFill>
                <a:latin typeface="Century Gothic" panose="020B0502020202020204" pitchFamily="34" charset="0"/>
              </a:rPr>
              <a:t> than fractions with smaller molecules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Viscosity increases </a:t>
            </a:r>
            <a:r>
              <a:rPr lang="en-US" dirty="0">
                <a:solidFill>
                  <a:schemeClr val="accent1"/>
                </a:solidFill>
                <a:latin typeface="Century Gothic" panose="020B0502020202020204" pitchFamily="34" charset="0"/>
              </a:rPr>
              <a:t>with </a:t>
            </a:r>
            <a:r>
              <a:rPr lang="en-US" b="1" dirty="0">
                <a:solidFill>
                  <a:schemeClr val="accent1"/>
                </a:solidFill>
                <a:latin typeface="Century Gothic" panose="020B0502020202020204" pitchFamily="34" charset="0"/>
              </a:rPr>
              <a:t>increasing molecule size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dirty="0">
                <a:latin typeface="Century Gothic" panose="020B0502020202020204" pitchFamily="34" charset="0"/>
              </a:rPr>
              <a:t>To ‘describe’, your answer should:</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a:t>
            </a:r>
          </a:p>
          <a:p>
            <a:pPr marL="285750" indent="-285750">
              <a:buFont typeface="Arial" panose="020B0604020202020204" pitchFamily="34" charset="0"/>
              <a:buChar char="•"/>
            </a:pPr>
            <a:r>
              <a:rPr lang="en-GB" sz="2400" dirty="0">
                <a:latin typeface="Century Gothic" panose="020B0502020202020204" pitchFamily="34" charset="0"/>
              </a:rPr>
              <a:t>Include each step of the process in a </a:t>
            </a:r>
            <a:r>
              <a:rPr lang="en-GB" sz="2400" b="1" dirty="0">
                <a:latin typeface="Century Gothic" panose="020B0502020202020204" pitchFamily="34" charset="0"/>
              </a:rPr>
              <a:t>logical order.</a:t>
            </a: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keywords</a:t>
            </a:r>
            <a:r>
              <a:rPr lang="en-GB" sz="2400" dirty="0">
                <a:latin typeface="Century Gothic" panose="020B0502020202020204" pitchFamily="34" charset="0"/>
              </a:rPr>
              <a:t> throughout the answer</a:t>
            </a:r>
          </a:p>
          <a:p>
            <a:pPr marL="285750" indent="-285750">
              <a:buFont typeface="Arial" panose="020B0604020202020204" pitchFamily="34" charset="0"/>
              <a:buChar char="•"/>
            </a:pPr>
            <a:r>
              <a:rPr lang="en-GB" sz="2400" dirty="0">
                <a:latin typeface="Century Gothic" panose="020B0502020202020204" pitchFamily="34" charset="0"/>
              </a:rPr>
              <a:t>Stay </a:t>
            </a:r>
            <a:r>
              <a:rPr lang="en-GB" sz="2400" b="1" dirty="0">
                <a:latin typeface="Century Gothic" panose="020B0502020202020204" pitchFamily="34" charset="0"/>
              </a:rPr>
              <a:t>focused</a:t>
            </a:r>
            <a:r>
              <a:rPr lang="en-GB" sz="2400" dirty="0">
                <a:latin typeface="Century Gothic" panose="020B0502020202020204" pitchFamily="34" charset="0"/>
              </a:rPr>
              <a:t> on the question.</a:t>
            </a:r>
          </a:p>
        </p:txBody>
      </p:sp>
      <p:pic>
        <p:nvPicPr>
          <p:cNvPr id="3" name="Picture 2" descr="Diagram&#10;&#10;Description automatically generated">
            <a:extLst>
              <a:ext uri="{FF2B5EF4-FFF2-40B4-BE49-F238E27FC236}">
                <a16:creationId xmlns:a16="http://schemas.microsoft.com/office/drawing/2014/main" id="{F789FF63-6687-57F4-8627-C15CAD115BB1}"/>
              </a:ext>
            </a:extLst>
          </p:cNvPr>
          <p:cNvPicPr>
            <a:picLocks noChangeAspect="1"/>
          </p:cNvPicPr>
          <p:nvPr/>
        </p:nvPicPr>
        <p:blipFill rotWithShape="1">
          <a:blip r:embed="rId4"/>
          <a:srcRect l="11617"/>
          <a:stretch/>
        </p:blipFill>
        <p:spPr>
          <a:xfrm>
            <a:off x="4777274" y="933062"/>
            <a:ext cx="1402873" cy="2416628"/>
          </a:xfrm>
          <a:prstGeom prst="rect">
            <a:avLst/>
          </a:prstGeom>
        </p:spPr>
      </p:pic>
    </p:spTree>
    <p:extLst>
      <p:ext uri="{BB962C8B-B14F-4D97-AF65-F5344CB8AC3E}">
        <p14:creationId xmlns:p14="http://schemas.microsoft.com/office/powerpoint/2010/main" val="38447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4023295" cy="1569660"/>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volatility changes with increasing molecule size in fractions of crude oil.</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748067"/>
            <a:ext cx="6370785"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Fractions with larger molecules are less </a:t>
            </a:r>
            <a:r>
              <a:rPr lang="en-US" b="1" dirty="0">
                <a:solidFill>
                  <a:schemeClr val="accent1"/>
                </a:solidFill>
                <a:latin typeface="Century Gothic" panose="020B0502020202020204" pitchFamily="34" charset="0"/>
              </a:rPr>
              <a:t>volatile</a:t>
            </a:r>
            <a:r>
              <a:rPr lang="en-US" dirty="0">
                <a:solidFill>
                  <a:schemeClr val="accent1"/>
                </a:solidFill>
                <a:latin typeface="Century Gothic" panose="020B0502020202020204" pitchFamily="34" charset="0"/>
              </a:rPr>
              <a:t> than fractions with smaller molecules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Volatility decreases </a:t>
            </a:r>
            <a:r>
              <a:rPr lang="en-US" dirty="0">
                <a:solidFill>
                  <a:schemeClr val="accent1"/>
                </a:solidFill>
                <a:latin typeface="Century Gothic" panose="020B0502020202020204" pitchFamily="34" charset="0"/>
              </a:rPr>
              <a:t>with </a:t>
            </a:r>
            <a:r>
              <a:rPr lang="en-US" b="1" dirty="0">
                <a:solidFill>
                  <a:schemeClr val="accent1"/>
                </a:solidFill>
                <a:latin typeface="Century Gothic" panose="020B0502020202020204" pitchFamily="34" charset="0"/>
              </a:rPr>
              <a:t>increasing molecule size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dirty="0">
                <a:latin typeface="Century Gothic" panose="020B0502020202020204" pitchFamily="34" charset="0"/>
              </a:rPr>
              <a:t>To ‘describe’, your answer should:</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a:t>
            </a:r>
          </a:p>
          <a:p>
            <a:pPr marL="285750" indent="-285750">
              <a:buFont typeface="Arial" panose="020B0604020202020204" pitchFamily="34" charset="0"/>
              <a:buChar char="•"/>
            </a:pPr>
            <a:r>
              <a:rPr lang="en-GB" sz="2400" dirty="0">
                <a:latin typeface="Century Gothic" panose="020B0502020202020204" pitchFamily="34" charset="0"/>
              </a:rPr>
              <a:t>Include each step of the process in a </a:t>
            </a:r>
            <a:r>
              <a:rPr lang="en-GB" sz="2400" b="1" dirty="0">
                <a:latin typeface="Century Gothic" panose="020B0502020202020204" pitchFamily="34" charset="0"/>
              </a:rPr>
              <a:t>logical order.</a:t>
            </a: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keywords</a:t>
            </a:r>
            <a:r>
              <a:rPr lang="en-GB" sz="2400" dirty="0">
                <a:latin typeface="Century Gothic" panose="020B0502020202020204" pitchFamily="34" charset="0"/>
              </a:rPr>
              <a:t> throughout the answer</a:t>
            </a:r>
          </a:p>
          <a:p>
            <a:pPr marL="285750" indent="-285750">
              <a:buFont typeface="Arial" panose="020B0604020202020204" pitchFamily="34" charset="0"/>
              <a:buChar char="•"/>
            </a:pPr>
            <a:r>
              <a:rPr lang="en-GB" sz="2400" dirty="0">
                <a:latin typeface="Century Gothic" panose="020B0502020202020204" pitchFamily="34" charset="0"/>
              </a:rPr>
              <a:t>Stay </a:t>
            </a:r>
            <a:r>
              <a:rPr lang="en-GB" sz="2400" b="1" dirty="0">
                <a:latin typeface="Century Gothic" panose="020B0502020202020204" pitchFamily="34" charset="0"/>
              </a:rPr>
              <a:t>focused</a:t>
            </a:r>
            <a:r>
              <a:rPr lang="en-GB" sz="2400" dirty="0">
                <a:latin typeface="Century Gothic" panose="020B0502020202020204" pitchFamily="34" charset="0"/>
              </a:rPr>
              <a:t> on the question.</a:t>
            </a:r>
          </a:p>
        </p:txBody>
      </p:sp>
      <p:pic>
        <p:nvPicPr>
          <p:cNvPr id="3" name="Picture 2" descr="Diagram&#10;&#10;Description automatically generated">
            <a:extLst>
              <a:ext uri="{FF2B5EF4-FFF2-40B4-BE49-F238E27FC236}">
                <a16:creationId xmlns:a16="http://schemas.microsoft.com/office/drawing/2014/main" id="{4BEC1679-29FB-C33D-3450-9CE06C5BE003}"/>
              </a:ext>
            </a:extLst>
          </p:cNvPr>
          <p:cNvPicPr>
            <a:picLocks noChangeAspect="1"/>
          </p:cNvPicPr>
          <p:nvPr/>
        </p:nvPicPr>
        <p:blipFill rotWithShape="1">
          <a:blip r:embed="rId4"/>
          <a:srcRect l="11617"/>
          <a:stretch/>
        </p:blipFill>
        <p:spPr>
          <a:xfrm>
            <a:off x="4777274" y="933062"/>
            <a:ext cx="1402873" cy="2416628"/>
          </a:xfrm>
          <a:prstGeom prst="rect">
            <a:avLst/>
          </a:prstGeom>
        </p:spPr>
      </p:pic>
    </p:spTree>
    <p:extLst>
      <p:ext uri="{BB962C8B-B14F-4D97-AF65-F5344CB8AC3E}">
        <p14:creationId xmlns:p14="http://schemas.microsoft.com/office/powerpoint/2010/main" val="362068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Fractional Distillation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hydrocarbon.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alkane that contains four carbon atoms.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Describe what happens when a covalent bond is formed.</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Explain why covalent molecules have relatively low boiling points.</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A molecule made up of hydrogen and carbon atoms only.</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Butane</a:t>
            </a:r>
            <a:endParaRPr sz="2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77747" y="3354965"/>
            <a:ext cx="104579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a:t>
            </a:r>
            <a:r>
              <a:rPr lang="en-GB" sz="2400" b="1" baseline="-25000" dirty="0">
                <a:solidFill>
                  <a:schemeClr val="accent1"/>
                </a:solidFill>
                <a:latin typeface="Century Gothic"/>
                <a:ea typeface="Arial"/>
                <a:cs typeface="Arial"/>
                <a:sym typeface="Century Gothic"/>
              </a:rPr>
              <a:t>n</a:t>
            </a: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2n+2</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0169" y="4068544"/>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Electrons are shared so that each atom gets a full outer shell</a:t>
            </a:r>
            <a:r>
              <a:rPr lang="en-GB" sz="2400" b="1" i="0" u="none" strike="noStrike" cap="none" dirty="0">
                <a:solidFill>
                  <a:schemeClr val="accent1"/>
                </a:solidFill>
                <a:latin typeface="Century Gothic"/>
                <a:ea typeface="Century Gothic"/>
                <a:cs typeface="Century Gothic"/>
                <a:sym typeface="Century Gothic"/>
              </a:rPr>
              <a:t>.</a:t>
            </a:r>
            <a:endParaRPr sz="2400" b="1" i="0" u="none" strike="noStrike" cap="none" baseline="-25000"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DD4C55A1-0F0A-D244-91A7-3CEBF4CED73C}"/>
              </a:ext>
            </a:extLst>
          </p:cNvPr>
          <p:cNvSpPr txBox="1"/>
          <p:nvPr/>
        </p:nvSpPr>
        <p:spPr>
          <a:xfrm>
            <a:off x="858456" y="4798116"/>
            <a:ext cx="951104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There are weak intermolecular forces between molecules which require little energy to overcome.</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4023295" cy="1569660"/>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boiling point changes with increasing molecule size in fractions of crude oil.</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748067"/>
            <a:ext cx="6370785"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Fractions with larger molecules have </a:t>
            </a:r>
            <a:r>
              <a:rPr lang="en-US" b="1" dirty="0">
                <a:solidFill>
                  <a:schemeClr val="accent1"/>
                </a:solidFill>
                <a:latin typeface="Century Gothic" panose="020B0502020202020204" pitchFamily="34" charset="0"/>
              </a:rPr>
              <a:t>higher boiling points </a:t>
            </a:r>
            <a:r>
              <a:rPr lang="en-US" dirty="0">
                <a:solidFill>
                  <a:schemeClr val="accent1"/>
                </a:solidFill>
                <a:latin typeface="Century Gothic" panose="020B0502020202020204" pitchFamily="34" charset="0"/>
              </a:rPr>
              <a:t>than fractions with smaller molecules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Boiling point increases </a:t>
            </a:r>
            <a:r>
              <a:rPr lang="en-US" dirty="0">
                <a:solidFill>
                  <a:schemeClr val="accent1"/>
                </a:solidFill>
                <a:latin typeface="Century Gothic" panose="020B0502020202020204" pitchFamily="34" charset="0"/>
              </a:rPr>
              <a:t>with </a:t>
            </a:r>
            <a:r>
              <a:rPr lang="en-US" b="1" dirty="0">
                <a:solidFill>
                  <a:schemeClr val="accent1"/>
                </a:solidFill>
                <a:latin typeface="Century Gothic" panose="020B0502020202020204" pitchFamily="34" charset="0"/>
              </a:rPr>
              <a:t>increasing molecule size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dirty="0">
                <a:latin typeface="Century Gothic" panose="020B0502020202020204" pitchFamily="34" charset="0"/>
              </a:rPr>
              <a:t>To ‘describe’, your answer should:</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a:t>
            </a:r>
          </a:p>
          <a:p>
            <a:pPr marL="285750" indent="-285750">
              <a:buFont typeface="Arial" panose="020B0604020202020204" pitchFamily="34" charset="0"/>
              <a:buChar char="•"/>
            </a:pPr>
            <a:r>
              <a:rPr lang="en-GB" sz="2400" dirty="0">
                <a:latin typeface="Century Gothic" panose="020B0502020202020204" pitchFamily="34" charset="0"/>
              </a:rPr>
              <a:t>Include each step of the process in a </a:t>
            </a:r>
            <a:r>
              <a:rPr lang="en-GB" sz="2400" b="1" dirty="0">
                <a:latin typeface="Century Gothic" panose="020B0502020202020204" pitchFamily="34" charset="0"/>
              </a:rPr>
              <a:t>logical order.</a:t>
            </a: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keywords</a:t>
            </a:r>
            <a:r>
              <a:rPr lang="en-GB" sz="2400" dirty="0">
                <a:latin typeface="Century Gothic" panose="020B0502020202020204" pitchFamily="34" charset="0"/>
              </a:rPr>
              <a:t> throughout the answer</a:t>
            </a:r>
          </a:p>
          <a:p>
            <a:pPr marL="285750" indent="-285750">
              <a:buFont typeface="Arial" panose="020B0604020202020204" pitchFamily="34" charset="0"/>
              <a:buChar char="•"/>
            </a:pPr>
            <a:r>
              <a:rPr lang="en-GB" sz="2400" dirty="0">
                <a:latin typeface="Century Gothic" panose="020B0502020202020204" pitchFamily="34" charset="0"/>
              </a:rPr>
              <a:t>Stay </a:t>
            </a:r>
            <a:r>
              <a:rPr lang="en-GB" sz="2400" b="1" dirty="0">
                <a:latin typeface="Century Gothic" panose="020B0502020202020204" pitchFamily="34" charset="0"/>
              </a:rPr>
              <a:t>focused</a:t>
            </a:r>
            <a:r>
              <a:rPr lang="en-GB" sz="2400" dirty="0">
                <a:latin typeface="Century Gothic" panose="020B0502020202020204" pitchFamily="34" charset="0"/>
              </a:rPr>
              <a:t> on the question.</a:t>
            </a:r>
          </a:p>
        </p:txBody>
      </p:sp>
      <p:pic>
        <p:nvPicPr>
          <p:cNvPr id="3" name="Picture 2" descr="Diagram&#10;&#10;Description automatically generated">
            <a:extLst>
              <a:ext uri="{FF2B5EF4-FFF2-40B4-BE49-F238E27FC236}">
                <a16:creationId xmlns:a16="http://schemas.microsoft.com/office/drawing/2014/main" id="{36CBB34E-2F21-D35E-114D-16AEAEA4E3CA}"/>
              </a:ext>
            </a:extLst>
          </p:cNvPr>
          <p:cNvPicPr>
            <a:picLocks noChangeAspect="1"/>
          </p:cNvPicPr>
          <p:nvPr/>
        </p:nvPicPr>
        <p:blipFill rotWithShape="1">
          <a:blip r:embed="rId4"/>
          <a:srcRect l="11617"/>
          <a:stretch/>
        </p:blipFill>
        <p:spPr>
          <a:xfrm>
            <a:off x="4777274" y="933062"/>
            <a:ext cx="1402873" cy="2416628"/>
          </a:xfrm>
          <a:prstGeom prst="rect">
            <a:avLst/>
          </a:prstGeom>
        </p:spPr>
      </p:pic>
    </p:spTree>
    <p:extLst>
      <p:ext uri="{BB962C8B-B14F-4D97-AF65-F5344CB8AC3E}">
        <p14:creationId xmlns:p14="http://schemas.microsoft.com/office/powerpoint/2010/main" val="18121736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4" name="Picture 3" descr="Diagram&#10;&#10;Description automatically generated">
            <a:extLst>
              <a:ext uri="{FF2B5EF4-FFF2-40B4-BE49-F238E27FC236}">
                <a16:creationId xmlns:a16="http://schemas.microsoft.com/office/drawing/2014/main" id="{F9D496B4-EA76-1705-27D4-BC63ECAEC21B}"/>
              </a:ext>
            </a:extLst>
          </p:cNvPr>
          <p:cNvPicPr>
            <a:picLocks noChangeAspect="1"/>
          </p:cNvPicPr>
          <p:nvPr/>
        </p:nvPicPr>
        <p:blipFill>
          <a:blip r:embed="rId3"/>
          <a:stretch>
            <a:fillRect/>
          </a:stretch>
        </p:blipFill>
        <p:spPr>
          <a:xfrm>
            <a:off x="7902511" y="1227623"/>
            <a:ext cx="3403600" cy="4813300"/>
          </a:xfrm>
          <a:prstGeom prst="rect">
            <a:avLst/>
          </a:prstGeom>
          <a:ln>
            <a:solidFill>
              <a:schemeClr val="tx1"/>
            </a:solidFill>
          </a:ln>
        </p:spPr>
      </p:pic>
      <p:pic>
        <p:nvPicPr>
          <p:cNvPr id="8" name="Picture 7" descr="Table&#10;&#10;Description automatically generated">
            <a:extLst>
              <a:ext uri="{FF2B5EF4-FFF2-40B4-BE49-F238E27FC236}">
                <a16:creationId xmlns:a16="http://schemas.microsoft.com/office/drawing/2014/main" id="{96AE26CB-40CA-9235-0E91-A249D1D17EAA}"/>
              </a:ext>
            </a:extLst>
          </p:cNvPr>
          <p:cNvPicPr>
            <a:picLocks noChangeAspect="1"/>
          </p:cNvPicPr>
          <p:nvPr/>
        </p:nvPicPr>
        <p:blipFill>
          <a:blip r:embed="rId4"/>
          <a:stretch>
            <a:fillRect/>
          </a:stretch>
        </p:blipFill>
        <p:spPr>
          <a:xfrm>
            <a:off x="4394200" y="1223606"/>
            <a:ext cx="3403600" cy="4813300"/>
          </a:xfrm>
          <a:prstGeom prst="rect">
            <a:avLst/>
          </a:prstGeom>
          <a:ln>
            <a:solidFill>
              <a:schemeClr val="tx1"/>
            </a:solidFill>
          </a:ln>
        </p:spPr>
      </p:pic>
      <p:pic>
        <p:nvPicPr>
          <p:cNvPr id="12" name="Picture 11" descr="Graphical user interface, text&#10;&#10;Description automatically generated">
            <a:extLst>
              <a:ext uri="{FF2B5EF4-FFF2-40B4-BE49-F238E27FC236}">
                <a16:creationId xmlns:a16="http://schemas.microsoft.com/office/drawing/2014/main" id="{5CBE9FEB-C307-6969-3590-1DA2249D2586}"/>
              </a:ext>
            </a:extLst>
          </p:cNvPr>
          <p:cNvPicPr>
            <a:picLocks noChangeAspect="1"/>
          </p:cNvPicPr>
          <p:nvPr/>
        </p:nvPicPr>
        <p:blipFill>
          <a:blip r:embed="rId5"/>
          <a:stretch>
            <a:fillRect/>
          </a:stretch>
        </p:blipFill>
        <p:spPr>
          <a:xfrm>
            <a:off x="885890" y="1233974"/>
            <a:ext cx="3403600" cy="4800600"/>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627-EADE-6949-8837-4F54693E1EF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91F2A177-787C-39F4-2EEE-48F312502D83}"/>
              </a:ext>
            </a:extLst>
          </p:cNvPr>
          <p:cNvSpPr txBox="1"/>
          <p:nvPr/>
        </p:nvSpPr>
        <p:spPr>
          <a:xfrm>
            <a:off x="438804" y="742872"/>
            <a:ext cx="4693033"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It is made up of different compounds, which are not chemically bonded together.</a:t>
            </a:r>
          </a:p>
        </p:txBody>
      </p:sp>
      <p:sp>
        <p:nvSpPr>
          <p:cNvPr id="4" name="TextBox 3">
            <a:extLst>
              <a:ext uri="{FF2B5EF4-FFF2-40B4-BE49-F238E27FC236}">
                <a16:creationId xmlns:a16="http://schemas.microsoft.com/office/drawing/2014/main" id="{2A1A3482-FB5A-01A4-193F-A878FBD5F1CD}"/>
              </a:ext>
            </a:extLst>
          </p:cNvPr>
          <p:cNvSpPr txBox="1"/>
          <p:nvPr/>
        </p:nvSpPr>
        <p:spPr>
          <a:xfrm>
            <a:off x="438955" y="2301685"/>
            <a:ext cx="454048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C - Liquefied petroleum gases</a:t>
            </a:r>
          </a:p>
        </p:txBody>
      </p:sp>
      <p:sp>
        <p:nvSpPr>
          <p:cNvPr id="6" name="TextBox 5">
            <a:extLst>
              <a:ext uri="{FF2B5EF4-FFF2-40B4-BE49-F238E27FC236}">
                <a16:creationId xmlns:a16="http://schemas.microsoft.com/office/drawing/2014/main" id="{78A3354F-1312-2757-A7A2-BD3815F02F0D}"/>
              </a:ext>
            </a:extLst>
          </p:cNvPr>
          <p:cNvSpPr txBox="1"/>
          <p:nvPr/>
        </p:nvSpPr>
        <p:spPr>
          <a:xfrm>
            <a:off x="460727" y="3487916"/>
            <a:ext cx="4540482"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 - Viscosity increases as the size of molecules in a fraction increase</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C3B42639-5029-8B28-63E0-A7EDFEA9144D}"/>
              </a:ext>
            </a:extLst>
          </p:cNvPr>
          <p:cNvSpPr txBox="1"/>
          <p:nvPr/>
        </p:nvSpPr>
        <p:spPr>
          <a:xfrm>
            <a:off x="6047898" y="688734"/>
            <a:ext cx="76345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a:t>
            </a:r>
          </a:p>
        </p:txBody>
      </p:sp>
      <p:pic>
        <p:nvPicPr>
          <p:cNvPr id="10" name="Picture 9" descr="Diagram&#10;&#10;Description automatically generated">
            <a:extLst>
              <a:ext uri="{FF2B5EF4-FFF2-40B4-BE49-F238E27FC236}">
                <a16:creationId xmlns:a16="http://schemas.microsoft.com/office/drawing/2014/main" id="{DA1A679C-E46A-9381-6082-C4675F409DB2}"/>
              </a:ext>
            </a:extLst>
          </p:cNvPr>
          <p:cNvPicPr>
            <a:picLocks noChangeAspect="1"/>
          </p:cNvPicPr>
          <p:nvPr/>
        </p:nvPicPr>
        <p:blipFill>
          <a:blip r:embed="rId2"/>
          <a:stretch>
            <a:fillRect/>
          </a:stretch>
        </p:blipFill>
        <p:spPr>
          <a:xfrm>
            <a:off x="6484454" y="715617"/>
            <a:ext cx="3694887" cy="5625548"/>
          </a:xfrm>
          <a:prstGeom prst="rect">
            <a:avLst/>
          </a:prstGeom>
        </p:spPr>
      </p:pic>
      <p:sp>
        <p:nvSpPr>
          <p:cNvPr id="11" name="TextBox 10">
            <a:extLst>
              <a:ext uri="{FF2B5EF4-FFF2-40B4-BE49-F238E27FC236}">
                <a16:creationId xmlns:a16="http://schemas.microsoft.com/office/drawing/2014/main" id="{073D787C-5424-9D9C-5C30-EE63F630B11A}"/>
              </a:ext>
            </a:extLst>
          </p:cNvPr>
          <p:cNvSpPr txBox="1"/>
          <p:nvPr/>
        </p:nvSpPr>
        <p:spPr>
          <a:xfrm>
            <a:off x="7169020" y="922785"/>
            <a:ext cx="1192955" cy="461665"/>
          </a:xfrm>
          <a:prstGeom prst="rect">
            <a:avLst/>
          </a:prstGeom>
          <a:noFill/>
        </p:spPr>
        <p:txBody>
          <a:bodyPr wrap="none" rtlCol="0">
            <a:spAutoFit/>
          </a:bodyPr>
          <a:lstStyle/>
          <a:p>
            <a:r>
              <a:rPr lang="en-GB" sz="2400" dirty="0">
                <a:latin typeface="Century Gothic" panose="020B0502020202020204" pitchFamily="34" charset="0"/>
              </a:rPr>
              <a:t>Cooler</a:t>
            </a:r>
          </a:p>
        </p:txBody>
      </p:sp>
      <p:sp>
        <p:nvSpPr>
          <p:cNvPr id="12" name="TextBox 11">
            <a:extLst>
              <a:ext uri="{FF2B5EF4-FFF2-40B4-BE49-F238E27FC236}">
                <a16:creationId xmlns:a16="http://schemas.microsoft.com/office/drawing/2014/main" id="{9A21CCD5-2287-F906-BB56-51C175E2DB8E}"/>
              </a:ext>
            </a:extLst>
          </p:cNvPr>
          <p:cNvSpPr txBox="1"/>
          <p:nvPr/>
        </p:nvSpPr>
        <p:spPr>
          <a:xfrm>
            <a:off x="7179839" y="3744146"/>
            <a:ext cx="1098378" cy="461665"/>
          </a:xfrm>
          <a:prstGeom prst="rect">
            <a:avLst/>
          </a:prstGeom>
          <a:noFill/>
        </p:spPr>
        <p:txBody>
          <a:bodyPr wrap="none" rtlCol="0">
            <a:spAutoFit/>
          </a:bodyPr>
          <a:lstStyle/>
          <a:p>
            <a:r>
              <a:rPr lang="en-GB" sz="2400" dirty="0">
                <a:latin typeface="Century Gothic" panose="020B0502020202020204" pitchFamily="34" charset="0"/>
              </a:rPr>
              <a:t>Hotter</a:t>
            </a:r>
          </a:p>
        </p:txBody>
      </p:sp>
      <p:sp>
        <p:nvSpPr>
          <p:cNvPr id="13" name="TextBox 12">
            <a:extLst>
              <a:ext uri="{FF2B5EF4-FFF2-40B4-BE49-F238E27FC236}">
                <a16:creationId xmlns:a16="http://schemas.microsoft.com/office/drawing/2014/main" id="{EE24F788-2F1D-61E5-7CEF-249240C1D02E}"/>
              </a:ext>
            </a:extLst>
          </p:cNvPr>
          <p:cNvSpPr txBox="1"/>
          <p:nvPr/>
        </p:nvSpPr>
        <p:spPr>
          <a:xfrm>
            <a:off x="9803362" y="515347"/>
            <a:ext cx="1822580" cy="1015663"/>
          </a:xfrm>
          <a:prstGeom prst="rect">
            <a:avLst/>
          </a:prstGeom>
          <a:noFill/>
        </p:spPr>
        <p:txBody>
          <a:bodyPr wrap="square" rtlCol="0">
            <a:spAutoFit/>
          </a:bodyPr>
          <a:lstStyle/>
          <a:p>
            <a:r>
              <a:rPr lang="en-GB" sz="2000" dirty="0">
                <a:latin typeface="Century Gothic" panose="020B0502020202020204" pitchFamily="34" charset="0"/>
              </a:rPr>
              <a:t>Liquefied petroleum gases</a:t>
            </a:r>
          </a:p>
        </p:txBody>
      </p:sp>
      <p:sp>
        <p:nvSpPr>
          <p:cNvPr id="14" name="TextBox 13">
            <a:extLst>
              <a:ext uri="{FF2B5EF4-FFF2-40B4-BE49-F238E27FC236}">
                <a16:creationId xmlns:a16="http://schemas.microsoft.com/office/drawing/2014/main" id="{A73CE2B7-F679-2F6D-6157-4A47AB151B81}"/>
              </a:ext>
            </a:extLst>
          </p:cNvPr>
          <p:cNvSpPr txBox="1"/>
          <p:nvPr/>
        </p:nvSpPr>
        <p:spPr>
          <a:xfrm>
            <a:off x="9806472" y="1638131"/>
            <a:ext cx="1822580" cy="400110"/>
          </a:xfrm>
          <a:prstGeom prst="rect">
            <a:avLst/>
          </a:prstGeom>
          <a:noFill/>
        </p:spPr>
        <p:txBody>
          <a:bodyPr wrap="square" rtlCol="0">
            <a:spAutoFit/>
          </a:bodyPr>
          <a:lstStyle/>
          <a:p>
            <a:r>
              <a:rPr lang="en-GB" sz="2000" dirty="0">
                <a:latin typeface="Century Gothic" panose="020B0502020202020204" pitchFamily="34" charset="0"/>
              </a:rPr>
              <a:t>Petrol</a:t>
            </a:r>
          </a:p>
        </p:txBody>
      </p:sp>
      <p:sp>
        <p:nvSpPr>
          <p:cNvPr id="15" name="TextBox 14">
            <a:extLst>
              <a:ext uri="{FF2B5EF4-FFF2-40B4-BE49-F238E27FC236}">
                <a16:creationId xmlns:a16="http://schemas.microsoft.com/office/drawing/2014/main" id="{C635EB76-0335-9541-23B3-ECBF8F5BE05C}"/>
              </a:ext>
            </a:extLst>
          </p:cNvPr>
          <p:cNvSpPr txBox="1"/>
          <p:nvPr/>
        </p:nvSpPr>
        <p:spPr>
          <a:xfrm>
            <a:off x="9828243" y="2499658"/>
            <a:ext cx="1822580" cy="400110"/>
          </a:xfrm>
          <a:prstGeom prst="rect">
            <a:avLst/>
          </a:prstGeom>
          <a:noFill/>
        </p:spPr>
        <p:txBody>
          <a:bodyPr wrap="square" rtlCol="0">
            <a:spAutoFit/>
          </a:bodyPr>
          <a:lstStyle/>
          <a:p>
            <a:r>
              <a:rPr lang="en-GB" sz="2000" dirty="0">
                <a:latin typeface="Century Gothic" panose="020B0502020202020204" pitchFamily="34" charset="0"/>
              </a:rPr>
              <a:t>Kerosene</a:t>
            </a:r>
          </a:p>
        </p:txBody>
      </p:sp>
      <p:sp>
        <p:nvSpPr>
          <p:cNvPr id="16" name="TextBox 15">
            <a:extLst>
              <a:ext uri="{FF2B5EF4-FFF2-40B4-BE49-F238E27FC236}">
                <a16:creationId xmlns:a16="http://schemas.microsoft.com/office/drawing/2014/main" id="{D511A714-DB3F-5D42-05CD-D0DA8FCA1957}"/>
              </a:ext>
            </a:extLst>
          </p:cNvPr>
          <p:cNvSpPr txBox="1"/>
          <p:nvPr/>
        </p:nvSpPr>
        <p:spPr>
          <a:xfrm>
            <a:off x="9753598" y="3208784"/>
            <a:ext cx="1822580" cy="400110"/>
          </a:xfrm>
          <a:prstGeom prst="rect">
            <a:avLst/>
          </a:prstGeom>
          <a:noFill/>
        </p:spPr>
        <p:txBody>
          <a:bodyPr wrap="square" rtlCol="0">
            <a:spAutoFit/>
          </a:bodyPr>
          <a:lstStyle/>
          <a:p>
            <a:r>
              <a:rPr lang="en-GB" sz="2000" dirty="0">
                <a:latin typeface="Century Gothic" panose="020B0502020202020204" pitchFamily="34" charset="0"/>
              </a:rPr>
              <a:t>Diesel</a:t>
            </a:r>
          </a:p>
        </p:txBody>
      </p:sp>
      <p:sp>
        <p:nvSpPr>
          <p:cNvPr id="17" name="TextBox 16">
            <a:extLst>
              <a:ext uri="{FF2B5EF4-FFF2-40B4-BE49-F238E27FC236}">
                <a16:creationId xmlns:a16="http://schemas.microsoft.com/office/drawing/2014/main" id="{D101F55F-0D7C-80FC-0D25-05F28426E880}"/>
              </a:ext>
            </a:extLst>
          </p:cNvPr>
          <p:cNvSpPr txBox="1"/>
          <p:nvPr/>
        </p:nvSpPr>
        <p:spPr>
          <a:xfrm>
            <a:off x="9753599" y="4029878"/>
            <a:ext cx="1822580" cy="707886"/>
          </a:xfrm>
          <a:prstGeom prst="rect">
            <a:avLst/>
          </a:prstGeom>
          <a:noFill/>
        </p:spPr>
        <p:txBody>
          <a:bodyPr wrap="square" rtlCol="0">
            <a:spAutoFit/>
          </a:bodyPr>
          <a:lstStyle/>
          <a:p>
            <a:r>
              <a:rPr lang="en-GB" sz="2000" dirty="0">
                <a:latin typeface="Century Gothic" panose="020B0502020202020204" pitchFamily="34" charset="0"/>
              </a:rPr>
              <a:t>Heavy fuel oil</a:t>
            </a:r>
          </a:p>
        </p:txBody>
      </p:sp>
      <p:sp>
        <p:nvSpPr>
          <p:cNvPr id="18" name="TextBox 17">
            <a:extLst>
              <a:ext uri="{FF2B5EF4-FFF2-40B4-BE49-F238E27FC236}">
                <a16:creationId xmlns:a16="http://schemas.microsoft.com/office/drawing/2014/main" id="{059EA434-9193-BB59-7048-E1D88CAEC78A}"/>
              </a:ext>
            </a:extLst>
          </p:cNvPr>
          <p:cNvSpPr txBox="1"/>
          <p:nvPr/>
        </p:nvSpPr>
        <p:spPr>
          <a:xfrm>
            <a:off x="9846905" y="5970646"/>
            <a:ext cx="1822580" cy="400110"/>
          </a:xfrm>
          <a:prstGeom prst="rect">
            <a:avLst/>
          </a:prstGeom>
          <a:noFill/>
        </p:spPr>
        <p:txBody>
          <a:bodyPr wrap="square" rtlCol="0">
            <a:spAutoFit/>
          </a:bodyPr>
          <a:lstStyle/>
          <a:p>
            <a:r>
              <a:rPr lang="en-GB" sz="2000" dirty="0">
                <a:latin typeface="Century Gothic" panose="020B0502020202020204" pitchFamily="34" charset="0"/>
              </a:rPr>
              <a:t>Bitumen</a:t>
            </a:r>
          </a:p>
        </p:txBody>
      </p:sp>
    </p:spTree>
    <p:extLst>
      <p:ext uri="{BB962C8B-B14F-4D97-AF65-F5344CB8AC3E}">
        <p14:creationId xmlns:p14="http://schemas.microsoft.com/office/powerpoint/2010/main" val="94870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11" grpId="0"/>
      <p:bldP spid="12" grpId="0"/>
      <p:bldP spid="13" grpId="0"/>
      <p:bldP spid="14"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8E96053A-20D0-DB0A-E0B1-C52FF2C8EF76}"/>
              </a:ext>
            </a:extLst>
          </p:cNvPr>
          <p:cNvSpPr txBox="1"/>
          <p:nvPr/>
        </p:nvSpPr>
        <p:spPr>
          <a:xfrm>
            <a:off x="404743" y="838022"/>
            <a:ext cx="11037614" cy="304698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a:t>
            </a:r>
          </a:p>
          <a:p>
            <a:pPr marL="342900" lvl="0" indent="-342900">
              <a:buFont typeface="Arial" panose="020B0604020202020204" pitchFamily="34" charset="0"/>
              <a:buChar char="•"/>
            </a:pPr>
            <a:r>
              <a:rPr lang="en-GB" sz="2400" b="1" dirty="0">
                <a:solidFill>
                  <a:schemeClr val="accent1"/>
                </a:solidFill>
                <a:latin typeface="Century Gothic" panose="020B0502020202020204" pitchFamily="34" charset="0"/>
              </a:rPr>
              <a:t>Crude oil is heated</a:t>
            </a:r>
          </a:p>
          <a:p>
            <a:pPr marL="342900" lvl="0" indent="-342900">
              <a:buFont typeface="Arial" panose="020B0604020202020204" pitchFamily="34" charset="0"/>
              <a:buChar char="•"/>
            </a:pPr>
            <a:r>
              <a:rPr lang="en-GB" sz="2400" b="1" dirty="0">
                <a:solidFill>
                  <a:schemeClr val="accent1"/>
                </a:solidFill>
                <a:latin typeface="Century Gothic" panose="020B0502020202020204" pitchFamily="34" charset="0"/>
              </a:rPr>
              <a:t>Hydrocarbons evaporate</a:t>
            </a:r>
          </a:p>
          <a:p>
            <a:pPr marL="342900" lvl="0" indent="-342900">
              <a:buFont typeface="Arial" panose="020B0604020202020204" pitchFamily="34" charset="0"/>
              <a:buChar char="•"/>
            </a:pPr>
            <a:r>
              <a:rPr lang="en-GB" sz="2400" b="1" dirty="0">
                <a:solidFill>
                  <a:schemeClr val="accent1"/>
                </a:solidFill>
                <a:latin typeface="Century Gothic" panose="020B0502020202020204" pitchFamily="34" charset="0"/>
              </a:rPr>
              <a:t>The column is cooler at the top (so hydrocarbons cool as they get higher up)</a:t>
            </a:r>
          </a:p>
          <a:p>
            <a:pPr marL="342900" lvl="0" indent="-342900">
              <a:buFont typeface="Arial" panose="020B0604020202020204" pitchFamily="34" charset="0"/>
              <a:buChar char="•"/>
            </a:pPr>
            <a:r>
              <a:rPr lang="en-GB" sz="2400" b="1" dirty="0">
                <a:solidFill>
                  <a:schemeClr val="accent1"/>
                </a:solidFill>
                <a:latin typeface="Century Gothic" panose="020B0502020202020204" pitchFamily="34" charset="0"/>
              </a:rPr>
              <a:t>Fractions cool and condense</a:t>
            </a:r>
          </a:p>
          <a:p>
            <a:pPr marL="342900" lvl="0" indent="-342900">
              <a:buFont typeface="Arial" panose="020B0604020202020204" pitchFamily="34" charset="0"/>
              <a:buChar char="•"/>
            </a:pPr>
            <a:r>
              <a:rPr lang="en-GB" sz="2400" b="1" dirty="0">
                <a:solidFill>
                  <a:schemeClr val="accent1"/>
                </a:solidFill>
                <a:latin typeface="Century Gothic" panose="020B0502020202020204" pitchFamily="34" charset="0"/>
              </a:rPr>
              <a:t>Fractions condense at their boiling point (at different heights in the column)</a:t>
            </a:r>
          </a:p>
        </p:txBody>
      </p:sp>
      <p:sp>
        <p:nvSpPr>
          <p:cNvPr id="5" name="TextBox 4">
            <a:extLst>
              <a:ext uri="{FF2B5EF4-FFF2-40B4-BE49-F238E27FC236}">
                <a16:creationId xmlns:a16="http://schemas.microsoft.com/office/drawing/2014/main" id="{7478B249-4754-6B1B-74D9-7A42264364A2}"/>
              </a:ext>
            </a:extLst>
          </p:cNvPr>
          <p:cNvSpPr txBox="1"/>
          <p:nvPr/>
        </p:nvSpPr>
        <p:spPr>
          <a:xfrm>
            <a:off x="411299" y="4124417"/>
            <a:ext cx="111278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Boiling point increases as the size of molecules in a fraction increases.</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62BA4779-B63F-24E4-D263-6A04D837C119}"/>
              </a:ext>
            </a:extLst>
          </p:cNvPr>
          <p:cNvSpPr txBox="1"/>
          <p:nvPr/>
        </p:nvSpPr>
        <p:spPr>
          <a:xfrm>
            <a:off x="429961" y="4646931"/>
            <a:ext cx="1077333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5c. As molecules get larger, intermolecular forces increase so they require more energy to overcome.</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373B4-A39D-514C-023B-694F703BE3C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CB441D5B-DACC-C894-7733-1684054943AB}"/>
              </a:ext>
            </a:extLst>
          </p:cNvPr>
          <p:cNvSpPr txBox="1"/>
          <p:nvPr/>
        </p:nvSpPr>
        <p:spPr>
          <a:xfrm>
            <a:off x="460727" y="875344"/>
            <a:ext cx="1082931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 compound that contains only hydrogen and carbon atoms, and only single bonds (is saturated). </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8B90D614-F833-C8CD-4C6D-80F8B6F5A643}"/>
              </a:ext>
            </a:extLst>
          </p:cNvPr>
          <p:cNvSpPr txBox="1"/>
          <p:nvPr/>
        </p:nvSpPr>
        <p:spPr>
          <a:xfrm>
            <a:off x="498050" y="1789744"/>
            <a:ext cx="454048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C</a:t>
            </a:r>
            <a:r>
              <a:rPr lang="en-US" sz="2400" b="1" baseline="-25000" dirty="0">
                <a:solidFill>
                  <a:schemeClr val="accent1"/>
                </a:solidFill>
                <a:latin typeface="Century Gothic" panose="020B0502020202020204" pitchFamily="34" charset="0"/>
              </a:rPr>
              <a:t>n</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2n+2</a:t>
            </a:r>
          </a:p>
        </p:txBody>
      </p:sp>
      <p:sp>
        <p:nvSpPr>
          <p:cNvPr id="5" name="TextBox 4">
            <a:extLst>
              <a:ext uri="{FF2B5EF4-FFF2-40B4-BE49-F238E27FC236}">
                <a16:creationId xmlns:a16="http://schemas.microsoft.com/office/drawing/2014/main" id="{7FA6A079-2500-C90A-0742-55A8AA693AE3}"/>
              </a:ext>
            </a:extLst>
          </p:cNvPr>
          <p:cNvSpPr txBox="1"/>
          <p:nvPr/>
        </p:nvSpPr>
        <p:spPr>
          <a:xfrm>
            <a:off x="501159" y="2334029"/>
            <a:ext cx="1082931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Liquid</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F19B21D8-FDD4-4A55-4F73-90913DB0659A}"/>
              </a:ext>
            </a:extLst>
          </p:cNvPr>
          <p:cNvSpPr txBox="1"/>
          <p:nvPr/>
        </p:nvSpPr>
        <p:spPr>
          <a:xfrm>
            <a:off x="482498" y="2912528"/>
            <a:ext cx="28765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 Viscosity</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26DA63FD-63F5-8DBC-2F58-901C0EF7138B}"/>
              </a:ext>
            </a:extLst>
          </p:cNvPr>
          <p:cNvSpPr txBox="1"/>
          <p:nvPr/>
        </p:nvSpPr>
        <p:spPr>
          <a:xfrm>
            <a:off x="482498" y="3491026"/>
            <a:ext cx="10829314"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6e. Decane would take longer than pentane and pentadecane would take longer than decane. </a:t>
            </a:r>
          </a:p>
          <a:p>
            <a:r>
              <a:rPr lang="en-US" sz="2400" b="1" dirty="0">
                <a:solidFill>
                  <a:schemeClr val="accent1"/>
                </a:solidFill>
                <a:latin typeface="Century Gothic" panose="020B0502020202020204" pitchFamily="34" charset="0"/>
              </a:rPr>
              <a:t>Because the larger the molecule, the more viscous the liquid and the longer it will take to be poured.</a:t>
            </a:r>
          </a:p>
        </p:txBody>
      </p:sp>
    </p:spTree>
    <p:extLst>
      <p:ext uri="{BB962C8B-B14F-4D97-AF65-F5344CB8AC3E}">
        <p14:creationId xmlns:p14="http://schemas.microsoft.com/office/powerpoint/2010/main" val="375753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B7510-7868-CC23-F3B3-A48CAC9A81C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59043BBB-382A-8B83-0002-AD1B06BE6C4A}"/>
              </a:ext>
            </a:extLst>
          </p:cNvPr>
          <p:cNvSpPr txBox="1"/>
          <p:nvPr/>
        </p:nvSpPr>
        <p:spPr>
          <a:xfrm>
            <a:off x="460727" y="875344"/>
            <a:ext cx="5230946"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Saltwater is heated, so water is evaporated and condensed, leaving the salt behind.</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86BE1B3C-A3E0-7310-9FA2-739577B631F0}"/>
              </a:ext>
            </a:extLst>
          </p:cNvPr>
          <p:cNvSpPr txBox="1"/>
          <p:nvPr/>
        </p:nvSpPr>
        <p:spPr>
          <a:xfrm>
            <a:off x="482498" y="2054111"/>
            <a:ext cx="5097208"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It requires a large volume of saltwater to be evaporated, which requires a lot of energy so would be very expensive. </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2A4D0E85-9B21-A3B5-4739-184EEB656DAF}"/>
              </a:ext>
            </a:extLst>
          </p:cNvPr>
          <p:cNvSpPr txBox="1"/>
          <p:nvPr/>
        </p:nvSpPr>
        <p:spPr>
          <a:xfrm>
            <a:off x="482499" y="3640315"/>
            <a:ext cx="287652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Potable water</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AF0A04A4-41BD-CBFA-E2CB-06AC81CB8C96}"/>
              </a:ext>
            </a:extLst>
          </p:cNvPr>
          <p:cNvSpPr txBox="1"/>
          <p:nvPr/>
        </p:nvSpPr>
        <p:spPr>
          <a:xfrm>
            <a:off x="482499" y="4181491"/>
            <a:ext cx="5769011"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Potable water may contain dissolved ions and other substances, but distilled water is pure water.</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E37253F1-C565-BFF6-FFBB-3072EB2613C0}"/>
              </a:ext>
            </a:extLst>
          </p:cNvPr>
          <p:cNvSpPr txBox="1"/>
          <p:nvPr/>
        </p:nvSpPr>
        <p:spPr>
          <a:xfrm>
            <a:off x="501159" y="5450454"/>
            <a:ext cx="7056636"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7e. Pure water would not conduct electricity as it is covalently bonded so there are no free electrons (or dissolved ions) to carry charge.</a:t>
            </a:r>
            <a:endParaRPr lang="en-US" sz="2400" b="1" baseline="-25000" dirty="0">
              <a:solidFill>
                <a:schemeClr val="accent1"/>
              </a:solidFill>
              <a:latin typeface="Century Gothic" panose="020B0502020202020204" pitchFamily="34" charset="0"/>
            </a:endParaRPr>
          </a:p>
        </p:txBody>
      </p:sp>
      <p:sp>
        <p:nvSpPr>
          <p:cNvPr id="8" name="Oval 7">
            <a:extLst>
              <a:ext uri="{FF2B5EF4-FFF2-40B4-BE49-F238E27FC236}">
                <a16:creationId xmlns:a16="http://schemas.microsoft.com/office/drawing/2014/main" id="{1B9309AD-1701-4F9A-3CB3-957C54F498D1}"/>
              </a:ext>
            </a:extLst>
          </p:cNvPr>
          <p:cNvSpPr/>
          <p:nvPr/>
        </p:nvSpPr>
        <p:spPr>
          <a:xfrm>
            <a:off x="8267045" y="558691"/>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9" name="Oval 8">
            <a:extLst>
              <a:ext uri="{FF2B5EF4-FFF2-40B4-BE49-F238E27FC236}">
                <a16:creationId xmlns:a16="http://schemas.microsoft.com/office/drawing/2014/main" id="{3F64742C-9622-51CC-0F7A-8706E2026F0B}"/>
              </a:ext>
            </a:extLst>
          </p:cNvPr>
          <p:cNvSpPr/>
          <p:nvPr/>
        </p:nvSpPr>
        <p:spPr>
          <a:xfrm>
            <a:off x="7687925" y="976521"/>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10" name="Oval 9">
            <a:extLst>
              <a:ext uri="{FF2B5EF4-FFF2-40B4-BE49-F238E27FC236}">
                <a16:creationId xmlns:a16="http://schemas.microsoft.com/office/drawing/2014/main" id="{64601055-8A02-A6C2-BED6-13F4BC190BE6}"/>
              </a:ext>
            </a:extLst>
          </p:cNvPr>
          <p:cNvSpPr/>
          <p:nvPr/>
        </p:nvSpPr>
        <p:spPr>
          <a:xfrm>
            <a:off x="8788030" y="196937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13" name="TextBox 12">
            <a:extLst>
              <a:ext uri="{FF2B5EF4-FFF2-40B4-BE49-F238E27FC236}">
                <a16:creationId xmlns:a16="http://schemas.microsoft.com/office/drawing/2014/main" id="{A887103C-F661-77CB-C87F-E6140AE494E6}"/>
              </a:ext>
            </a:extLst>
          </p:cNvPr>
          <p:cNvSpPr txBox="1"/>
          <p:nvPr/>
        </p:nvSpPr>
        <p:spPr>
          <a:xfrm rot="5400000">
            <a:off x="8275300" y="1146258"/>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4" name="TextBox 13">
            <a:extLst>
              <a:ext uri="{FF2B5EF4-FFF2-40B4-BE49-F238E27FC236}">
                <a16:creationId xmlns:a16="http://schemas.microsoft.com/office/drawing/2014/main" id="{8188161B-67AC-7C32-3554-7068EADDB40B}"/>
              </a:ext>
            </a:extLst>
          </p:cNvPr>
          <p:cNvSpPr txBox="1"/>
          <p:nvPr/>
        </p:nvSpPr>
        <p:spPr>
          <a:xfrm>
            <a:off x="9138382" y="404474"/>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5" name="TextBox 14">
            <a:extLst>
              <a:ext uri="{FF2B5EF4-FFF2-40B4-BE49-F238E27FC236}">
                <a16:creationId xmlns:a16="http://schemas.microsoft.com/office/drawing/2014/main" id="{FC201EDB-E6A0-4D15-6BF3-586EF2519573}"/>
              </a:ext>
            </a:extLst>
          </p:cNvPr>
          <p:cNvSpPr txBox="1"/>
          <p:nvPr/>
        </p:nvSpPr>
        <p:spPr>
          <a:xfrm>
            <a:off x="8973540" y="1951801"/>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6" name="TextBox 15">
            <a:extLst>
              <a:ext uri="{FF2B5EF4-FFF2-40B4-BE49-F238E27FC236}">
                <a16:creationId xmlns:a16="http://schemas.microsoft.com/office/drawing/2014/main" id="{61DB7C4D-28AC-08E8-F0A5-E1775B4530F5}"/>
              </a:ext>
            </a:extLst>
          </p:cNvPr>
          <p:cNvSpPr txBox="1"/>
          <p:nvPr/>
        </p:nvSpPr>
        <p:spPr>
          <a:xfrm>
            <a:off x="8898897" y="398254"/>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7" name="Oval 16">
            <a:extLst>
              <a:ext uri="{FF2B5EF4-FFF2-40B4-BE49-F238E27FC236}">
                <a16:creationId xmlns:a16="http://schemas.microsoft.com/office/drawing/2014/main" id="{1E1E2953-AB08-7EAB-07EF-39D0F44C6D85}"/>
              </a:ext>
            </a:extLst>
          </p:cNvPr>
          <p:cNvSpPr/>
          <p:nvPr/>
        </p:nvSpPr>
        <p:spPr>
          <a:xfrm>
            <a:off x="8384157" y="1493048"/>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9" name="Oval 18">
            <a:extLst>
              <a:ext uri="{FF2B5EF4-FFF2-40B4-BE49-F238E27FC236}">
                <a16:creationId xmlns:a16="http://schemas.microsoft.com/office/drawing/2014/main" id="{35AAFD0E-C67B-419E-EA3B-5BE29769ED6B}"/>
              </a:ext>
            </a:extLst>
          </p:cNvPr>
          <p:cNvSpPr/>
          <p:nvPr/>
        </p:nvSpPr>
        <p:spPr>
          <a:xfrm>
            <a:off x="9303223" y="2066881"/>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21" name="TextBox 20">
            <a:extLst>
              <a:ext uri="{FF2B5EF4-FFF2-40B4-BE49-F238E27FC236}">
                <a16:creationId xmlns:a16="http://schemas.microsoft.com/office/drawing/2014/main" id="{108F671D-AB3F-F622-241B-1825617ADE64}"/>
              </a:ext>
            </a:extLst>
          </p:cNvPr>
          <p:cNvSpPr txBox="1"/>
          <p:nvPr/>
        </p:nvSpPr>
        <p:spPr>
          <a:xfrm rot="16200000">
            <a:off x="9962587" y="1098049"/>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2" name="TextBox 21">
            <a:extLst>
              <a:ext uri="{FF2B5EF4-FFF2-40B4-BE49-F238E27FC236}">
                <a16:creationId xmlns:a16="http://schemas.microsoft.com/office/drawing/2014/main" id="{C0C2481F-1F9F-7009-63D2-5FBD4171485E}"/>
              </a:ext>
            </a:extLst>
          </p:cNvPr>
          <p:cNvSpPr txBox="1"/>
          <p:nvPr/>
        </p:nvSpPr>
        <p:spPr>
          <a:xfrm rot="16200000">
            <a:off x="9965697" y="1353086"/>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3" name="TextBox 22">
            <a:extLst>
              <a:ext uri="{FF2B5EF4-FFF2-40B4-BE49-F238E27FC236}">
                <a16:creationId xmlns:a16="http://schemas.microsoft.com/office/drawing/2014/main" id="{B295B48A-B9DD-5FD2-9F06-93BD844DC0BD}"/>
              </a:ext>
            </a:extLst>
          </p:cNvPr>
          <p:cNvSpPr txBox="1"/>
          <p:nvPr/>
        </p:nvSpPr>
        <p:spPr>
          <a:xfrm>
            <a:off x="7352940" y="377710"/>
            <a:ext cx="69004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7f. </a:t>
            </a:r>
            <a:endParaRPr lang="en-US" sz="2400" b="1" baseline="-25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C5E3DCCD-A661-135F-4E31-5B9285D4EEEA}"/>
                  </a:ext>
                </a:extLst>
              </p:cNvPr>
              <p:cNvSpPr txBox="1"/>
              <p:nvPr/>
            </p:nvSpPr>
            <p:spPr>
              <a:xfrm>
                <a:off x="6761585" y="2900088"/>
                <a:ext cx="4864358" cy="2408223"/>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7g. </a:t>
                </a:r>
                <a:endParaRPr lang="en-GB" sz="2400" b="1" i="0"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b="1" i="0" smtClean="0">
                          <a:solidFill>
                            <a:schemeClr val="accent1"/>
                          </a:solidFill>
                          <a:latin typeface="Cambria Math" panose="02040503050406030204" pitchFamily="18" charset="0"/>
                        </a:rPr>
                        <m:t>% </m:t>
                      </m:r>
                      <m:r>
                        <a:rPr lang="en-US" sz="2000" b="1" i="0" smtClean="0">
                          <a:solidFill>
                            <a:schemeClr val="accent1"/>
                          </a:solidFill>
                          <a:latin typeface="Cambria Math" panose="02040503050406030204" pitchFamily="18" charset="0"/>
                        </a:rPr>
                        <m:t>𝐛𝐲</m:t>
                      </m:r>
                      <m:r>
                        <a:rPr lang="en-US" sz="2000" b="1" i="0" smtClean="0">
                          <a:solidFill>
                            <a:schemeClr val="accent1"/>
                          </a:solidFill>
                          <a:latin typeface="Cambria Math" panose="02040503050406030204" pitchFamily="18" charset="0"/>
                        </a:rPr>
                        <m:t> </m:t>
                      </m:r>
                      <m:r>
                        <a:rPr lang="en-US"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m:t>
                      </m:r>
                      <m:f>
                        <m:fPr>
                          <m:ctrlPr>
                            <a:rPr lang="en-US"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𝐞𝐥𝐞𝐦𝐞𝐧𝐭</m:t>
                          </m:r>
                        </m:num>
                        <m:den>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𝐜𝐨𝐦𝐩𝐨𝐮𝐧𝐝</m:t>
                          </m:r>
                        </m:den>
                      </m:f>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ea typeface="Cambria Math" panose="02040503050406030204" pitchFamily="18" charset="0"/>
                        </a:rPr>
                        <m:t>×</m:t>
                      </m:r>
                      <m:r>
                        <a:rPr lang="en-GB" sz="2000" b="1" i="0" smtClean="0">
                          <a:solidFill>
                            <a:schemeClr val="accent1"/>
                          </a:solidFill>
                          <a:latin typeface="Cambria Math" panose="02040503050406030204" pitchFamily="18" charset="0"/>
                          <a:ea typeface="Cambria Math" panose="02040503050406030204" pitchFamily="18" charset="0"/>
                        </a:rPr>
                        <m:t>𝟏𝟎𝟎</m:t>
                      </m:r>
                      <m:r>
                        <a:rPr lang="en-GB" sz="2000" b="1" i="0" smtClean="0">
                          <a:solidFill>
                            <a:schemeClr val="accent1"/>
                          </a:solidFill>
                          <a:latin typeface="Cambria Math" panose="02040503050406030204" pitchFamily="18" charset="0"/>
                        </a:rPr>
                        <m:t> </m:t>
                      </m:r>
                    </m:oMath>
                  </m:oMathPara>
                </a14:m>
                <a:endParaRPr lang="en-GB" sz="2400" b="1" i="0"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a:solidFill>
                            <a:schemeClr val="accent1"/>
                          </a:solidFill>
                          <a:latin typeface="Cambria Math" panose="02040503050406030204" pitchFamily="18" charset="0"/>
                        </a:rPr>
                        <m:t>% </m:t>
                      </m:r>
                      <m:r>
                        <a:rPr lang="en-US" sz="2400" b="1">
                          <a:solidFill>
                            <a:schemeClr val="accent1"/>
                          </a:solidFill>
                          <a:latin typeface="Cambria Math" panose="02040503050406030204" pitchFamily="18" charset="0"/>
                        </a:rPr>
                        <m:t>𝐛𝐲</m:t>
                      </m:r>
                      <m:r>
                        <a:rPr lang="en-US" sz="2400" b="1">
                          <a:solidFill>
                            <a:schemeClr val="accent1"/>
                          </a:solidFill>
                          <a:latin typeface="Cambria Math" panose="02040503050406030204" pitchFamily="18" charset="0"/>
                        </a:rPr>
                        <m:t> </m:t>
                      </m:r>
                      <m:r>
                        <a:rPr lang="en-US" sz="2400" b="1">
                          <a:solidFill>
                            <a:schemeClr val="accent1"/>
                          </a:solidFill>
                          <a:latin typeface="Cambria Math" panose="02040503050406030204" pitchFamily="18" charset="0"/>
                        </a:rPr>
                        <m:t>𝐦𝐚𝐬𝐬</m:t>
                      </m:r>
                      <m:r>
                        <a:rPr lang="en-GB" sz="2400" b="1">
                          <a:solidFill>
                            <a:schemeClr val="accent1"/>
                          </a:solidFill>
                          <a:latin typeface="Cambria Math" panose="02040503050406030204" pitchFamily="18" charset="0"/>
                        </a:rPr>
                        <m:t>=</m:t>
                      </m:r>
                      <m:f>
                        <m:fPr>
                          <m:ctrlPr>
                            <a:rPr lang="en-US" sz="2400" b="1" i="1">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𝟏𝟔</m:t>
                          </m:r>
                        </m:num>
                        <m:den>
                          <m:r>
                            <a:rPr lang="en-GB" sz="2400" b="1" i="0" smtClean="0">
                              <a:solidFill>
                                <a:schemeClr val="accent1"/>
                              </a:solidFill>
                              <a:latin typeface="Cambria Math" panose="02040503050406030204" pitchFamily="18" charset="0"/>
                            </a:rPr>
                            <m:t>𝟏𝟖</m:t>
                          </m:r>
                        </m:den>
                      </m:f>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ea typeface="Cambria Math" panose="02040503050406030204" pitchFamily="18" charset="0"/>
                        </a:rPr>
                        <m:t>×</m:t>
                      </m:r>
                      <m:r>
                        <a:rPr lang="en-GB" sz="2400" b="1">
                          <a:solidFill>
                            <a:schemeClr val="accent1"/>
                          </a:solidFill>
                          <a:latin typeface="Cambria Math" panose="02040503050406030204" pitchFamily="18" charset="0"/>
                          <a:ea typeface="Cambria Math" panose="02040503050406030204" pitchFamily="18" charset="0"/>
                        </a:rPr>
                        <m:t>𝟏𝟎𝟎</m:t>
                      </m:r>
                      <m:r>
                        <a:rPr lang="en-GB" sz="2400" b="1">
                          <a:solidFill>
                            <a:schemeClr val="accent1"/>
                          </a:solidFill>
                          <a:latin typeface="Cambria Math" panose="02040503050406030204" pitchFamily="18" charset="0"/>
                        </a:rPr>
                        <m:t> </m:t>
                      </m:r>
                    </m:oMath>
                  </m:oMathPara>
                </a14:m>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 </m:t>
                      </m:r>
                      <m:r>
                        <a:rPr lang="en-US" sz="2400" b="1">
                          <a:solidFill>
                            <a:schemeClr val="accent1"/>
                          </a:solidFill>
                          <a:latin typeface="Cambria Math" panose="02040503050406030204" pitchFamily="18" charset="0"/>
                        </a:rPr>
                        <m:t>% </m:t>
                      </m:r>
                      <m:r>
                        <a:rPr lang="en-US" sz="2400" b="1">
                          <a:solidFill>
                            <a:schemeClr val="accent1"/>
                          </a:solidFill>
                          <a:latin typeface="Cambria Math" panose="02040503050406030204" pitchFamily="18" charset="0"/>
                        </a:rPr>
                        <m:t>𝐛𝐲</m:t>
                      </m:r>
                      <m:r>
                        <a:rPr lang="en-US" sz="2400" b="1">
                          <a:solidFill>
                            <a:schemeClr val="accent1"/>
                          </a:solidFill>
                          <a:latin typeface="Cambria Math" panose="02040503050406030204" pitchFamily="18" charset="0"/>
                        </a:rPr>
                        <m:t> </m:t>
                      </m:r>
                      <m:r>
                        <a:rPr lang="en-US" sz="2400" b="1">
                          <a:solidFill>
                            <a:schemeClr val="accent1"/>
                          </a:solidFill>
                          <a:latin typeface="Cambria Math" panose="02040503050406030204" pitchFamily="18" charset="0"/>
                        </a:rPr>
                        <m:t>𝐦𝐚𝐬𝐬</m:t>
                      </m:r>
                      <m:r>
                        <a:rPr lang="en-GB" sz="2400" b="1">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𝟖𝟖</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𝟖𝟗</m:t>
                      </m:r>
                      <m:r>
                        <a:rPr lang="en-GB" sz="2400" b="1" i="0" smtClean="0">
                          <a:solidFill>
                            <a:schemeClr val="accent1"/>
                          </a:solidFill>
                          <a:latin typeface="Cambria Math" panose="02040503050406030204" pitchFamily="18" charset="0"/>
                        </a:rPr>
                        <m:t> %</m:t>
                      </m:r>
                    </m:oMath>
                  </m:oMathPara>
                </a14:m>
                <a:endParaRPr lang="en-GB" sz="2400" b="1" dirty="0">
                  <a:solidFill>
                    <a:schemeClr val="accent1"/>
                  </a:solidFill>
                  <a:latin typeface="Cambria Math" panose="02040503050406030204" pitchFamily="18" charset="0"/>
                </a:endParaRPr>
              </a:p>
              <a:p>
                <a:endParaRPr lang="en-US" sz="2400" b="1" baseline="-25000" dirty="0">
                  <a:solidFill>
                    <a:schemeClr val="accent1"/>
                  </a:solidFill>
                  <a:latin typeface="Century Gothic" panose="020B0502020202020204" pitchFamily="34" charset="0"/>
                </a:endParaRPr>
              </a:p>
            </p:txBody>
          </p:sp>
        </mc:Choice>
        <mc:Fallback>
          <p:sp>
            <p:nvSpPr>
              <p:cNvPr id="24" name="TextBox 23">
                <a:extLst>
                  <a:ext uri="{FF2B5EF4-FFF2-40B4-BE49-F238E27FC236}">
                    <a16:creationId xmlns:a16="http://schemas.microsoft.com/office/drawing/2014/main" id="{C5E3DCCD-A661-135F-4E31-5B9285D4EEEA}"/>
                  </a:ext>
                </a:extLst>
              </p:cNvPr>
              <p:cNvSpPr txBox="1">
                <a:spLocks noRot="1" noChangeAspect="1" noMove="1" noResize="1" noEditPoints="1" noAdjustHandles="1" noChangeArrowheads="1" noChangeShapeType="1" noTextEdit="1"/>
              </p:cNvSpPr>
              <p:nvPr/>
            </p:nvSpPr>
            <p:spPr>
              <a:xfrm>
                <a:off x="6761585" y="2900088"/>
                <a:ext cx="4864358" cy="2408223"/>
              </a:xfrm>
              <a:prstGeom prst="rect">
                <a:avLst/>
              </a:prstGeom>
              <a:blipFill>
                <a:blip r:embed="rId2"/>
                <a:stretch>
                  <a:fillRect l="-2083" t="-2618"/>
                </a:stretch>
              </a:blipFill>
            </p:spPr>
            <p:txBody>
              <a:bodyPr/>
              <a:lstStyle/>
              <a:p>
                <a:r>
                  <a:rPr lang="en-GB">
                    <a:noFill/>
                  </a:rPr>
                  <a:t> </a:t>
                </a:r>
              </a:p>
            </p:txBody>
          </p:sp>
        </mc:Fallback>
      </mc:AlternateContent>
    </p:spTree>
    <p:extLst>
      <p:ext uri="{BB962C8B-B14F-4D97-AF65-F5344CB8AC3E}">
        <p14:creationId xmlns:p14="http://schemas.microsoft.com/office/powerpoint/2010/main" val="252397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animBg="1"/>
      <p:bldP spid="9" grpId="0" animBg="1"/>
      <p:bldP spid="10" grpId="0" animBg="1"/>
      <p:bldP spid="13" grpId="0"/>
      <p:bldP spid="14" grpId="0"/>
      <p:bldP spid="15" grpId="0"/>
      <p:bldP spid="16" grpId="0"/>
      <p:bldP spid="17" grpId="0" animBg="1"/>
      <p:bldP spid="19" grpId="0" animBg="1"/>
      <p:bldP spid="21" grpId="0"/>
      <p:bldP spid="22" grpId="0"/>
      <p:bldP spid="23"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How does fractional distillation separate crude oil into fractions?</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Each fraction has a different viscosity</a:t>
            </a:r>
          </a:p>
          <a:p>
            <a:pPr marL="914400" lvl="1" indent="-457200">
              <a:buFont typeface="Wingdings" pitchFamily="2" charset="2"/>
              <a:buChar char="q"/>
            </a:pPr>
            <a:r>
              <a:rPr lang="en-GB" sz="2400" dirty="0">
                <a:latin typeface="Century Gothic" panose="020B0502020202020204" pitchFamily="34" charset="0"/>
              </a:rPr>
              <a:t>B. Each fraction has a different melting point</a:t>
            </a:r>
          </a:p>
          <a:p>
            <a:pPr marL="914400" lvl="1" indent="-457200">
              <a:buFont typeface="Wingdings" pitchFamily="2" charset="2"/>
              <a:buChar char="q"/>
            </a:pPr>
            <a:r>
              <a:rPr lang="en-GB" sz="2400" dirty="0">
                <a:latin typeface="Century Gothic" panose="020B0502020202020204" pitchFamily="34" charset="0"/>
                <a:sym typeface="Wingdings" pitchFamily="2" charset="2"/>
              </a:rPr>
              <a:t>C. Each fraction has a different boiling point</a:t>
            </a:r>
          </a:p>
          <a:p>
            <a:pPr lvl="1"/>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467658" y="2494731"/>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fraction is used for producing material for roads?</a:t>
            </a:r>
          </a:p>
          <a:p>
            <a:pPr marL="914400" lvl="1" indent="-457200">
              <a:buFont typeface="Wingdings" pitchFamily="2" charset="2"/>
              <a:buChar char="q"/>
            </a:pPr>
            <a:r>
              <a:rPr lang="en-GB" sz="2400" dirty="0">
                <a:latin typeface="Century Gothic" panose="020B0502020202020204" pitchFamily="34" charset="0"/>
              </a:rPr>
              <a:t>A. Liquefied gases</a:t>
            </a:r>
          </a:p>
          <a:p>
            <a:pPr marL="914400" lvl="1" indent="-457200">
              <a:buFont typeface="Wingdings" pitchFamily="2" charset="2"/>
              <a:buChar char="q"/>
            </a:pPr>
            <a:r>
              <a:rPr lang="en-GB" sz="2400" dirty="0">
                <a:latin typeface="Century Gothic" panose="020B0502020202020204" pitchFamily="34" charset="0"/>
              </a:rPr>
              <a:t>B. Petrol</a:t>
            </a:r>
          </a:p>
          <a:p>
            <a:pPr marL="914400" lvl="1" indent="-457200">
              <a:buFont typeface="Wingdings" pitchFamily="2" charset="2"/>
              <a:buChar char="q"/>
            </a:pPr>
            <a:r>
              <a:rPr lang="en-GB" sz="2400" dirty="0">
                <a:latin typeface="Century Gothic" panose="020B0502020202020204" pitchFamily="34" charset="0"/>
              </a:rPr>
              <a:t>C. Bitumen</a:t>
            </a:r>
          </a:p>
        </p:txBody>
      </p:sp>
      <p:sp>
        <p:nvSpPr>
          <p:cNvPr id="5" name="TextBox 4">
            <a:extLst>
              <a:ext uri="{FF2B5EF4-FFF2-40B4-BE49-F238E27FC236}">
                <a16:creationId xmlns:a16="http://schemas.microsoft.com/office/drawing/2014/main" id="{FA56AB9A-831D-8048-BB27-E49EAE012180}"/>
              </a:ext>
            </a:extLst>
          </p:cNvPr>
          <p:cNvSpPr txBox="1"/>
          <p:nvPr/>
        </p:nvSpPr>
        <p:spPr>
          <a:xfrm>
            <a:off x="464688" y="4199880"/>
            <a:ext cx="10965312" cy="3046988"/>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best explains the pattern in boiling points of the alkanes?</a:t>
            </a:r>
          </a:p>
          <a:p>
            <a:pPr marL="914400" lvl="1" indent="-457200">
              <a:buFont typeface="Wingdings" pitchFamily="2" charset="2"/>
              <a:buChar char="q"/>
            </a:pPr>
            <a:r>
              <a:rPr lang="en-GB" sz="2400" dirty="0">
                <a:latin typeface="Century Gothic" panose="020B0502020202020204" pitchFamily="34" charset="0"/>
              </a:rPr>
              <a:t>A. As the alkanes get longer, boiling points increase because there are more atoms</a:t>
            </a:r>
          </a:p>
          <a:p>
            <a:pPr marL="914400" lvl="1" indent="-457200">
              <a:buFont typeface="Wingdings" pitchFamily="2" charset="2"/>
              <a:buChar char="q"/>
            </a:pPr>
            <a:r>
              <a:rPr lang="en-GB" sz="2400" dirty="0">
                <a:latin typeface="Century Gothic" panose="020B0502020202020204" pitchFamily="34" charset="0"/>
              </a:rPr>
              <a:t>B. As the alkanes get longer, boiling points decrease because they are more likely to be liquid</a:t>
            </a:r>
          </a:p>
          <a:p>
            <a:pPr marL="914400" lvl="1" indent="-457200">
              <a:buFont typeface="Wingdings" pitchFamily="2" charset="2"/>
              <a:buChar char="q"/>
            </a:pPr>
            <a:r>
              <a:rPr lang="en-GB" sz="2400" dirty="0">
                <a:latin typeface="Century Gothic" panose="020B0502020202020204" pitchFamily="34" charset="0"/>
              </a:rPr>
              <a:t>C. As the alkanes get longer, boiling points increase because the intermolecular forces increase</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0300" y="1703012"/>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99018" y="341499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10186" y="584848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42193009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Fractional Distillation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hydrocarbon.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alkane that contains four carbon atoms.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Describe what happens when a covalent bond is formed.</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Explain why covalent molecules have relatively low boiling points.</a:t>
            </a:r>
          </a:p>
          <a:p>
            <a:pPr lvl="0">
              <a:buClr>
                <a:schemeClr val="dk1"/>
              </a:buClr>
              <a:buSzPts val="2400"/>
            </a:pPr>
            <a:endParaRPr lang="en-GB" sz="2400" dirty="0">
              <a:solidFill>
                <a:schemeClr val="dk1"/>
              </a:solidFill>
              <a:latin typeface="Century Gothic"/>
              <a:ea typeface="Century Gothic"/>
              <a:cs typeface="Century Gothic"/>
              <a:sym typeface="Century Gothic"/>
            </a:endParaRP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graphicFrame>
        <p:nvGraphicFramePr>
          <p:cNvPr id="3" name="Table 3">
            <a:extLst>
              <a:ext uri="{FF2B5EF4-FFF2-40B4-BE49-F238E27FC236}">
                <a16:creationId xmlns:a16="http://schemas.microsoft.com/office/drawing/2014/main" id="{24CB558D-18EB-880D-8093-00666848A67A}"/>
              </a:ext>
            </a:extLst>
          </p:cNvPr>
          <p:cNvGraphicFramePr>
            <a:graphicFrameLocks noGrp="1"/>
          </p:cNvGraphicFramePr>
          <p:nvPr>
            <p:extLst>
              <p:ext uri="{D42A27DB-BD31-4B8C-83A1-F6EECF244321}">
                <p14:modId xmlns:p14="http://schemas.microsoft.com/office/powerpoint/2010/main" val="4261290110"/>
              </p:ext>
            </p:extLst>
          </p:nvPr>
        </p:nvGraphicFramePr>
        <p:xfrm>
          <a:off x="7156174" y="143196"/>
          <a:ext cx="4256154" cy="2187580"/>
        </p:xfrm>
        <a:graphic>
          <a:graphicData uri="http://schemas.openxmlformats.org/drawingml/2006/table">
            <a:tbl>
              <a:tblPr firstRow="1" bandRow="1">
                <a:tableStyleId>{B1EB6348-2FFE-48DD-B87E-607CE2353A59}</a:tableStyleId>
              </a:tblPr>
              <a:tblGrid>
                <a:gridCol w="1418718">
                  <a:extLst>
                    <a:ext uri="{9D8B030D-6E8A-4147-A177-3AD203B41FA5}">
                      <a16:colId xmlns:a16="http://schemas.microsoft.com/office/drawing/2014/main" val="897421247"/>
                    </a:ext>
                  </a:extLst>
                </a:gridCol>
                <a:gridCol w="1418718">
                  <a:extLst>
                    <a:ext uri="{9D8B030D-6E8A-4147-A177-3AD203B41FA5}">
                      <a16:colId xmlns:a16="http://schemas.microsoft.com/office/drawing/2014/main" val="3392208625"/>
                    </a:ext>
                  </a:extLst>
                </a:gridCol>
                <a:gridCol w="1418718">
                  <a:extLst>
                    <a:ext uri="{9D8B030D-6E8A-4147-A177-3AD203B41FA5}">
                      <a16:colId xmlns:a16="http://schemas.microsoft.com/office/drawing/2014/main" val="2939736581"/>
                    </a:ext>
                  </a:extLst>
                </a:gridCol>
              </a:tblGrid>
              <a:tr h="635061">
                <a:tc>
                  <a:txBody>
                    <a:bodyPr/>
                    <a:lstStyle/>
                    <a:p>
                      <a:r>
                        <a:rPr lang="en-GB" dirty="0">
                          <a:solidFill>
                            <a:sysClr val="windowText" lastClr="000000"/>
                          </a:solidFill>
                          <a:latin typeface="Century Gothic" panose="020B0502020202020204" pitchFamily="34" charset="0"/>
                        </a:rPr>
                        <a:t>Alkane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Melting point (ºC)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Boiling point (ºC)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1797972"/>
                  </a:ext>
                </a:extLst>
              </a:tr>
              <a:tr h="386875">
                <a:tc>
                  <a:txBody>
                    <a:bodyPr/>
                    <a:lstStyle/>
                    <a:p>
                      <a:r>
                        <a:rPr lang="en-GB" dirty="0">
                          <a:solidFill>
                            <a:sysClr val="windowText" lastClr="000000"/>
                          </a:solidFill>
                          <a:latin typeface="Century Gothic" panose="020B0502020202020204" pitchFamily="34" charset="0"/>
                        </a:rPr>
                        <a:t>Methane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91047149"/>
                  </a:ext>
                </a:extLst>
              </a:tr>
              <a:tr h="386875">
                <a:tc>
                  <a:txBody>
                    <a:bodyPr/>
                    <a:lstStyle/>
                    <a:p>
                      <a:r>
                        <a:rPr lang="en-GB" dirty="0">
                          <a:solidFill>
                            <a:sysClr val="windowText" lastClr="000000"/>
                          </a:solidFill>
                          <a:latin typeface="Century Gothic" panose="020B0502020202020204" pitchFamily="34" charset="0"/>
                        </a:rPr>
                        <a:t>Ethane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-183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8332226"/>
                  </a:ext>
                </a:extLst>
              </a:tr>
              <a:tr h="386875">
                <a:tc>
                  <a:txBody>
                    <a:bodyPr/>
                    <a:lstStyle/>
                    <a:p>
                      <a:r>
                        <a:rPr lang="en-GB" dirty="0">
                          <a:solidFill>
                            <a:sysClr val="windowText" lastClr="000000"/>
                          </a:solidFill>
                          <a:latin typeface="Century Gothic" panose="020B0502020202020204" pitchFamily="34" charset="0"/>
                        </a:rPr>
                        <a:t>Propane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-190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71994825"/>
                  </a:ext>
                </a:extLst>
              </a:tr>
              <a:tr h="386875">
                <a:tc>
                  <a:txBody>
                    <a:bodyPr/>
                    <a:lstStyle/>
                    <a:p>
                      <a:r>
                        <a:rPr lang="en-GB" dirty="0">
                          <a:solidFill>
                            <a:sysClr val="windowText" lastClr="000000"/>
                          </a:solidFill>
                          <a:latin typeface="Century Gothic" panose="020B0502020202020204" pitchFamily="34" charset="0"/>
                        </a:rPr>
                        <a:t>Butane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1397060"/>
                  </a:ext>
                </a:extLst>
              </a:tr>
            </a:tbl>
          </a:graphicData>
        </a:graphic>
      </p:graphicFrame>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1106980" cy="230832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R="0" lvl="0" algn="l" rtl="0">
              <a:lnSpc>
                <a:spcPct val="100000"/>
              </a:lnSpc>
              <a:spcBef>
                <a:spcPts val="0"/>
              </a:spcBef>
              <a:spcAft>
                <a:spcPts val="0"/>
              </a:spcAft>
              <a:buClr>
                <a:schemeClr val="dk1"/>
              </a:buClr>
              <a:buSzPts val="2400"/>
            </a:pPr>
            <a:r>
              <a:rPr lang="en-US" sz="2400" dirty="0">
                <a:solidFill>
                  <a:schemeClr val="dk1"/>
                </a:solidFill>
                <a:latin typeface="Century Gothic"/>
                <a:ea typeface="Century Gothic"/>
                <a:cs typeface="Century Gothic"/>
                <a:sym typeface="Century Gothic"/>
              </a:rPr>
              <a:t>The melting and boiling points of some of the alkanes are given in the table.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which state of matter these alkanes would be at room temperature (20 ºC).</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which state of matter these alkanes would be at -50ºC.</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0881361"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Fractional Distillation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Distillation is a method used to separate a mixture into the different compounds or elements within it based on their boiling points. For example, salt can be separated from sea water by distillation, as when it is heated the water will boil before the salt. The water vapour is then collected into a condenser where it cools down to form a pure liquid. Fractional distillation uses heating to separate the mixture of crude oil into its ‘fractions’, which are groups of different chemical compounds. Each of these fractions contains hydrocarbons of different lengths which are used for different functions. The shortest hydrocarbon molecules are used as gas fuels, while the longer hydrocarbon molecules are used for heavy fuel oil or bitumen for making tar for roads. </a:t>
            </a:r>
            <a:endParaRPr lang="en-GB" sz="2400" dirty="0">
              <a:solidFill>
                <a:srgbClr val="000000"/>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809315"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physical property that distillation uses to separate mixtures.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what happens during distillation.</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crude oil is a mixture.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what is meant by a ‘fraction’ of crude oil.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 use of the shorter hydrocarbon chains.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Fractional Distillation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11/10/2024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b="1" dirty="0">
                <a:solidFill>
                  <a:srgbClr val="000000"/>
                </a:solidFill>
                <a:latin typeface="Century Gothic" panose="020B0502020202020204" pitchFamily="34" charset="0"/>
                <a:cs typeface="Arial"/>
                <a:sym typeface="Arial"/>
              </a:rPr>
              <a:t>Fractional Distillation</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uses of different fractions of crude oil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crude oil is separated by fractional distillation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and explain trends in the properties of hydrocarbons</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2" y="5755170"/>
            <a:ext cx="2120364"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kerosene</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fraction</a:t>
            </a:r>
          </a:p>
        </p:txBody>
      </p:sp>
      <p:sp>
        <p:nvSpPr>
          <p:cNvPr id="11" name="Rectangle 10">
            <a:extLst>
              <a:ext uri="{FF2B5EF4-FFF2-40B4-BE49-F238E27FC236}">
                <a16:creationId xmlns:a16="http://schemas.microsoft.com/office/drawing/2014/main" id="{1A25FDA9-8BCA-5B8B-691C-BED6903084ED}"/>
              </a:ext>
            </a:extLst>
          </p:cNvPr>
          <p:cNvSpPr/>
          <p:nvPr/>
        </p:nvSpPr>
        <p:spPr>
          <a:xfrm>
            <a:off x="4142510" y="5747109"/>
            <a:ext cx="1880604" cy="7843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viscosity</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4186062"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fractional distillation</a:t>
            </a:r>
          </a:p>
        </p:txBody>
      </p:sp>
      <p:sp>
        <p:nvSpPr>
          <p:cNvPr id="4" name="Rectangle 3">
            <a:extLst>
              <a:ext uri="{FF2B5EF4-FFF2-40B4-BE49-F238E27FC236}">
                <a16:creationId xmlns:a16="http://schemas.microsoft.com/office/drawing/2014/main" id="{7C420F5C-9A40-BD87-753D-556E23D6D13F}"/>
              </a:ext>
            </a:extLst>
          </p:cNvPr>
          <p:cNvSpPr/>
          <p:nvPr/>
        </p:nvSpPr>
        <p:spPr>
          <a:xfrm>
            <a:off x="6066483" y="5753205"/>
            <a:ext cx="2461291" cy="7843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flammability</a:t>
            </a:r>
          </a:p>
        </p:txBody>
      </p:sp>
      <p:sp>
        <p:nvSpPr>
          <p:cNvPr id="7" name="Rectangle 6">
            <a:extLst>
              <a:ext uri="{FF2B5EF4-FFF2-40B4-BE49-F238E27FC236}">
                <a16:creationId xmlns:a16="http://schemas.microsoft.com/office/drawing/2014/main" id="{721D3180-3077-A645-EE0D-E910FF436CA9}"/>
              </a:ext>
            </a:extLst>
          </p:cNvPr>
          <p:cNvSpPr/>
          <p:nvPr/>
        </p:nvSpPr>
        <p:spPr>
          <a:xfrm>
            <a:off x="8065176" y="5000402"/>
            <a:ext cx="143663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petrol</a:t>
            </a:r>
          </a:p>
        </p:txBody>
      </p:sp>
      <p:sp>
        <p:nvSpPr>
          <p:cNvPr id="12" name="Rectangle 11">
            <a:extLst>
              <a:ext uri="{FF2B5EF4-FFF2-40B4-BE49-F238E27FC236}">
                <a16:creationId xmlns:a16="http://schemas.microsoft.com/office/drawing/2014/main" id="{E977144D-1BC5-68A1-AD8D-AFD769D90983}"/>
              </a:ext>
            </a:extLst>
          </p:cNvPr>
          <p:cNvSpPr/>
          <p:nvPr/>
        </p:nvSpPr>
        <p:spPr>
          <a:xfrm>
            <a:off x="9549419" y="4993777"/>
            <a:ext cx="143663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diesel</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3" name="Picture 2">
            <a:extLst>
              <a:ext uri="{FF2B5EF4-FFF2-40B4-BE49-F238E27FC236}">
                <a16:creationId xmlns:a16="http://schemas.microsoft.com/office/drawing/2014/main" id="{A125B700-065A-2E08-5CBC-C663D8ED540B}"/>
              </a:ext>
            </a:extLst>
          </p:cNvPr>
          <p:cNvPicPr>
            <a:picLocks noChangeAspect="1"/>
          </p:cNvPicPr>
          <p:nvPr/>
        </p:nvPicPr>
        <p:blipFill>
          <a:blip r:embed="rId3"/>
          <a:stretch>
            <a:fillRect/>
          </a:stretch>
        </p:blipFill>
        <p:spPr>
          <a:xfrm>
            <a:off x="6924668" y="4214191"/>
            <a:ext cx="4507265" cy="2527024"/>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644F-B8C3-1D6F-124E-23C4C26D16F2}"/>
              </a:ext>
            </a:extLst>
          </p:cNvPr>
          <p:cNvSpPr>
            <a:spLocks noGrp="1"/>
          </p:cNvSpPr>
          <p:nvPr>
            <p:ph type="title"/>
          </p:nvPr>
        </p:nvSpPr>
        <p:spPr/>
        <p:txBody>
          <a:bodyPr/>
          <a:lstStyle/>
          <a:p>
            <a:r>
              <a:rPr lang="en-GB" dirty="0">
                <a:latin typeface="Century Gothic" panose="020B0502020202020204" pitchFamily="34" charset="0"/>
              </a:rPr>
              <a:t>Fractional Distillation</a:t>
            </a:r>
          </a:p>
        </p:txBody>
      </p:sp>
      <p:pic>
        <p:nvPicPr>
          <p:cNvPr id="4" name="Picture 3" descr="Diagram&#10;&#10;Description automatically generated">
            <a:extLst>
              <a:ext uri="{FF2B5EF4-FFF2-40B4-BE49-F238E27FC236}">
                <a16:creationId xmlns:a16="http://schemas.microsoft.com/office/drawing/2014/main" id="{62499A57-8A63-CC45-5582-4A9BF9E14C13}"/>
              </a:ext>
            </a:extLst>
          </p:cNvPr>
          <p:cNvPicPr>
            <a:picLocks noChangeAspect="1"/>
          </p:cNvPicPr>
          <p:nvPr/>
        </p:nvPicPr>
        <p:blipFill>
          <a:blip r:embed="rId3"/>
          <a:stretch>
            <a:fillRect/>
          </a:stretch>
        </p:blipFill>
        <p:spPr>
          <a:xfrm>
            <a:off x="6484454" y="715617"/>
            <a:ext cx="3694887" cy="5625548"/>
          </a:xfrm>
          <a:prstGeom prst="rect">
            <a:avLst/>
          </a:prstGeom>
        </p:spPr>
      </p:pic>
      <p:sp>
        <p:nvSpPr>
          <p:cNvPr id="3" name="TextBox 2">
            <a:extLst>
              <a:ext uri="{FF2B5EF4-FFF2-40B4-BE49-F238E27FC236}">
                <a16:creationId xmlns:a16="http://schemas.microsoft.com/office/drawing/2014/main" id="{3F05637E-691A-8B6B-6458-E9FEAAB2C3EC}"/>
              </a:ext>
            </a:extLst>
          </p:cNvPr>
          <p:cNvSpPr txBox="1"/>
          <p:nvPr/>
        </p:nvSpPr>
        <p:spPr>
          <a:xfrm>
            <a:off x="456987" y="1132848"/>
            <a:ext cx="6202230" cy="830997"/>
          </a:xfrm>
          <a:prstGeom prst="rect">
            <a:avLst/>
          </a:prstGeom>
          <a:noFill/>
        </p:spPr>
        <p:txBody>
          <a:bodyPr wrap="square" rtlCol="0">
            <a:spAutoFit/>
          </a:bodyPr>
          <a:lstStyle/>
          <a:p>
            <a:r>
              <a:rPr lang="en-GB" sz="2400" dirty="0">
                <a:latin typeface="Century Gothic" panose="020B0502020202020204" pitchFamily="34" charset="0"/>
              </a:rPr>
              <a:t>Crude oil is a </a:t>
            </a:r>
            <a:r>
              <a:rPr lang="en-GB" sz="2400" b="1" dirty="0">
                <a:latin typeface="Century Gothic" panose="020B0502020202020204" pitchFamily="34" charset="0"/>
              </a:rPr>
              <a:t>mixture</a:t>
            </a:r>
            <a:r>
              <a:rPr lang="en-GB" sz="2400" dirty="0">
                <a:latin typeface="Century Gothic" panose="020B0502020202020204" pitchFamily="34" charset="0"/>
              </a:rPr>
              <a:t> of different hydrocarbons.</a:t>
            </a:r>
          </a:p>
        </p:txBody>
      </p:sp>
      <p:sp>
        <p:nvSpPr>
          <p:cNvPr id="5" name="TextBox 4">
            <a:extLst>
              <a:ext uri="{FF2B5EF4-FFF2-40B4-BE49-F238E27FC236}">
                <a16:creationId xmlns:a16="http://schemas.microsoft.com/office/drawing/2014/main" id="{2E428118-613D-90A5-6CD9-CF6B9A0750E5}"/>
              </a:ext>
            </a:extLst>
          </p:cNvPr>
          <p:cNvSpPr txBox="1"/>
          <p:nvPr/>
        </p:nvSpPr>
        <p:spPr>
          <a:xfrm>
            <a:off x="490117" y="2100257"/>
            <a:ext cx="5791413" cy="1569660"/>
          </a:xfrm>
          <a:prstGeom prst="rect">
            <a:avLst/>
          </a:prstGeom>
          <a:noFill/>
        </p:spPr>
        <p:txBody>
          <a:bodyPr wrap="square" rtlCol="0">
            <a:spAutoFit/>
          </a:bodyPr>
          <a:lstStyle/>
          <a:p>
            <a:r>
              <a:rPr lang="en-GB" sz="2400" dirty="0">
                <a:latin typeface="Century Gothic" panose="020B0502020202020204" pitchFamily="34" charset="0"/>
              </a:rPr>
              <a:t>It can be separated into </a:t>
            </a:r>
            <a:r>
              <a:rPr lang="en-GB" sz="2400" b="1" dirty="0">
                <a:latin typeface="Century Gothic" panose="020B0502020202020204" pitchFamily="34" charset="0"/>
              </a:rPr>
              <a:t>fractions</a:t>
            </a:r>
            <a:r>
              <a:rPr lang="en-GB" sz="2400" dirty="0">
                <a:latin typeface="Century Gothic" panose="020B0502020202020204" pitchFamily="34" charset="0"/>
              </a:rPr>
              <a:t>, each of which contains molecules with a similar number of </a:t>
            </a:r>
            <a:r>
              <a:rPr lang="en-GB" sz="2400" b="1" dirty="0">
                <a:latin typeface="Century Gothic" panose="020B0502020202020204" pitchFamily="34" charset="0"/>
              </a:rPr>
              <a:t>carbon</a:t>
            </a:r>
            <a:r>
              <a:rPr lang="en-GB" sz="2400" dirty="0">
                <a:latin typeface="Century Gothic" panose="020B0502020202020204" pitchFamily="34" charset="0"/>
              </a:rPr>
              <a:t> </a:t>
            </a:r>
            <a:r>
              <a:rPr lang="en-GB" sz="2400" b="1" dirty="0">
                <a:latin typeface="Century Gothic" panose="020B0502020202020204" pitchFamily="34" charset="0"/>
              </a:rPr>
              <a:t>atoms</a:t>
            </a:r>
            <a:r>
              <a:rPr lang="en-GB" sz="2400" dirty="0">
                <a:latin typeface="Century Gothic" panose="020B0502020202020204" pitchFamily="34" charset="0"/>
              </a:rPr>
              <a:t>, by </a:t>
            </a:r>
            <a:r>
              <a:rPr lang="en-GB" sz="2400" b="1" dirty="0">
                <a:latin typeface="Century Gothic" panose="020B0502020202020204" pitchFamily="34" charset="0"/>
              </a:rPr>
              <a:t>fractional distillation</a:t>
            </a:r>
            <a:r>
              <a:rPr lang="en-GB" sz="2400" dirty="0">
                <a:latin typeface="Century Gothic" panose="020B0502020202020204" pitchFamily="34" charset="0"/>
              </a:rPr>
              <a:t>.</a:t>
            </a:r>
          </a:p>
        </p:txBody>
      </p:sp>
      <p:sp>
        <p:nvSpPr>
          <p:cNvPr id="8" name="TextBox 7">
            <a:extLst>
              <a:ext uri="{FF2B5EF4-FFF2-40B4-BE49-F238E27FC236}">
                <a16:creationId xmlns:a16="http://schemas.microsoft.com/office/drawing/2014/main" id="{160F9541-E54F-801C-9A5E-5C8F790FE884}"/>
              </a:ext>
            </a:extLst>
          </p:cNvPr>
          <p:cNvSpPr txBox="1"/>
          <p:nvPr/>
        </p:nvSpPr>
        <p:spPr>
          <a:xfrm>
            <a:off x="7149335" y="231701"/>
            <a:ext cx="3425900" cy="461665"/>
          </a:xfrm>
          <a:prstGeom prst="rect">
            <a:avLst/>
          </a:prstGeom>
          <a:noFill/>
        </p:spPr>
        <p:txBody>
          <a:bodyPr wrap="square" rtlCol="0">
            <a:spAutoFit/>
          </a:bodyPr>
          <a:lstStyle/>
          <a:p>
            <a:r>
              <a:rPr lang="en-GB" sz="2400" dirty="0">
                <a:latin typeface="Century Gothic" panose="020B0502020202020204" pitchFamily="34" charset="0"/>
              </a:rPr>
              <a:t>Fractionating Column</a:t>
            </a:r>
          </a:p>
        </p:txBody>
      </p:sp>
      <p:sp>
        <p:nvSpPr>
          <p:cNvPr id="9" name="TextBox 8">
            <a:extLst>
              <a:ext uri="{FF2B5EF4-FFF2-40B4-BE49-F238E27FC236}">
                <a16:creationId xmlns:a16="http://schemas.microsoft.com/office/drawing/2014/main" id="{C611823B-B030-5B52-8142-95934DE82BB6}"/>
              </a:ext>
            </a:extLst>
          </p:cNvPr>
          <p:cNvSpPr txBox="1"/>
          <p:nvPr/>
        </p:nvSpPr>
        <p:spPr>
          <a:xfrm>
            <a:off x="5744817" y="5208105"/>
            <a:ext cx="2706190" cy="461665"/>
          </a:xfrm>
          <a:prstGeom prst="rect">
            <a:avLst/>
          </a:prstGeom>
          <a:noFill/>
        </p:spPr>
        <p:txBody>
          <a:bodyPr wrap="none" rtlCol="0">
            <a:spAutoFit/>
          </a:bodyPr>
          <a:lstStyle/>
          <a:p>
            <a:r>
              <a:rPr lang="en-GB" sz="2400" dirty="0">
                <a:latin typeface="Century Gothic" panose="020B0502020202020204" pitchFamily="34" charset="0"/>
              </a:rPr>
              <a:t>Heated crude oil</a:t>
            </a:r>
          </a:p>
        </p:txBody>
      </p:sp>
      <p:sp>
        <p:nvSpPr>
          <p:cNvPr id="10" name="TextBox 9">
            <a:extLst>
              <a:ext uri="{FF2B5EF4-FFF2-40B4-BE49-F238E27FC236}">
                <a16:creationId xmlns:a16="http://schemas.microsoft.com/office/drawing/2014/main" id="{7EF8F595-C3D4-C6A4-CE49-FE3731CC1C8C}"/>
              </a:ext>
            </a:extLst>
          </p:cNvPr>
          <p:cNvSpPr txBox="1"/>
          <p:nvPr/>
        </p:nvSpPr>
        <p:spPr>
          <a:xfrm>
            <a:off x="6553200" y="848140"/>
            <a:ext cx="1915909" cy="461665"/>
          </a:xfrm>
          <a:prstGeom prst="rect">
            <a:avLst/>
          </a:prstGeom>
          <a:noFill/>
        </p:spPr>
        <p:txBody>
          <a:bodyPr wrap="none" rtlCol="0">
            <a:spAutoFit/>
          </a:bodyPr>
          <a:lstStyle/>
          <a:p>
            <a:r>
              <a:rPr lang="en-GB" sz="2400" dirty="0">
                <a:latin typeface="Century Gothic" panose="020B0502020202020204" pitchFamily="34" charset="0"/>
              </a:rPr>
              <a:t>Cool (20ºC)</a:t>
            </a:r>
          </a:p>
        </p:txBody>
      </p:sp>
      <p:sp>
        <p:nvSpPr>
          <p:cNvPr id="11" name="TextBox 10">
            <a:extLst>
              <a:ext uri="{FF2B5EF4-FFF2-40B4-BE49-F238E27FC236}">
                <a16:creationId xmlns:a16="http://schemas.microsoft.com/office/drawing/2014/main" id="{FCCC7B69-B711-4A31-E654-0BE8843868B4}"/>
              </a:ext>
            </a:extLst>
          </p:cNvPr>
          <p:cNvSpPr txBox="1"/>
          <p:nvPr/>
        </p:nvSpPr>
        <p:spPr>
          <a:xfrm>
            <a:off x="6526696" y="3445566"/>
            <a:ext cx="1887055" cy="461665"/>
          </a:xfrm>
          <a:prstGeom prst="rect">
            <a:avLst/>
          </a:prstGeom>
          <a:noFill/>
        </p:spPr>
        <p:txBody>
          <a:bodyPr wrap="none" rtlCol="0">
            <a:spAutoFit/>
          </a:bodyPr>
          <a:lstStyle/>
          <a:p>
            <a:r>
              <a:rPr lang="en-GB" sz="2400" dirty="0">
                <a:latin typeface="Century Gothic" panose="020B0502020202020204" pitchFamily="34" charset="0"/>
              </a:rPr>
              <a:t>Hot (350ºC)</a:t>
            </a:r>
          </a:p>
        </p:txBody>
      </p:sp>
      <p:sp>
        <p:nvSpPr>
          <p:cNvPr id="12" name="TextBox 11">
            <a:extLst>
              <a:ext uri="{FF2B5EF4-FFF2-40B4-BE49-F238E27FC236}">
                <a16:creationId xmlns:a16="http://schemas.microsoft.com/office/drawing/2014/main" id="{3FA358EE-CEE1-6580-80CB-15C87D0EA51D}"/>
              </a:ext>
            </a:extLst>
          </p:cNvPr>
          <p:cNvSpPr txBox="1"/>
          <p:nvPr/>
        </p:nvSpPr>
        <p:spPr>
          <a:xfrm>
            <a:off x="509996" y="3815698"/>
            <a:ext cx="3624682"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Crude oil is heated</a:t>
            </a:r>
          </a:p>
        </p:txBody>
      </p:sp>
      <p:sp>
        <p:nvSpPr>
          <p:cNvPr id="13" name="TextBox 12">
            <a:extLst>
              <a:ext uri="{FF2B5EF4-FFF2-40B4-BE49-F238E27FC236}">
                <a16:creationId xmlns:a16="http://schemas.microsoft.com/office/drawing/2014/main" id="{8071D557-6297-9DD5-3AB4-0BD363E65CFD}"/>
              </a:ext>
            </a:extLst>
          </p:cNvPr>
          <p:cNvSpPr txBox="1"/>
          <p:nvPr/>
        </p:nvSpPr>
        <p:spPr>
          <a:xfrm>
            <a:off x="523247" y="4306028"/>
            <a:ext cx="4545709"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Hydrocarbons evaporate</a:t>
            </a:r>
          </a:p>
        </p:txBody>
      </p:sp>
      <p:sp>
        <p:nvSpPr>
          <p:cNvPr id="14" name="TextBox 13">
            <a:extLst>
              <a:ext uri="{FF2B5EF4-FFF2-40B4-BE49-F238E27FC236}">
                <a16:creationId xmlns:a16="http://schemas.microsoft.com/office/drawing/2014/main" id="{419EEA07-7A15-6D1D-2120-1436CAD2E75A}"/>
              </a:ext>
            </a:extLst>
          </p:cNvPr>
          <p:cNvSpPr txBox="1"/>
          <p:nvPr/>
        </p:nvSpPr>
        <p:spPr>
          <a:xfrm>
            <a:off x="518412" y="4842741"/>
            <a:ext cx="4918561"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Fractions cool as they rise up the column (as it is cooler at the top)</a:t>
            </a:r>
          </a:p>
        </p:txBody>
      </p:sp>
      <p:sp>
        <p:nvSpPr>
          <p:cNvPr id="6" name="TextBox 5">
            <a:extLst>
              <a:ext uri="{FF2B5EF4-FFF2-40B4-BE49-F238E27FC236}">
                <a16:creationId xmlns:a16="http://schemas.microsoft.com/office/drawing/2014/main" id="{CBA0E724-443A-DBF8-3CEE-B34FF44D54C1}"/>
              </a:ext>
            </a:extLst>
          </p:cNvPr>
          <p:cNvSpPr txBox="1"/>
          <p:nvPr/>
        </p:nvSpPr>
        <p:spPr>
          <a:xfrm>
            <a:off x="497817" y="6027003"/>
            <a:ext cx="4684857"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Fractions condense at their boiling points</a:t>
            </a:r>
          </a:p>
        </p:txBody>
      </p:sp>
    </p:spTree>
    <p:extLst>
      <p:ext uri="{BB962C8B-B14F-4D97-AF65-F5344CB8AC3E}">
        <p14:creationId xmlns:p14="http://schemas.microsoft.com/office/powerpoint/2010/main" val="2290815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P spid="10" grpId="0"/>
      <p:bldP spid="11" grpId="0"/>
      <p:bldP spid="12" grpId="0"/>
      <p:bldP spid="13" grpId="0"/>
      <p:bldP spid="14"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97F8-6D17-FCC4-74C3-9291AF05B4A6}"/>
              </a:ext>
            </a:extLst>
          </p:cNvPr>
          <p:cNvSpPr>
            <a:spLocks noGrp="1"/>
          </p:cNvSpPr>
          <p:nvPr>
            <p:ph type="title"/>
          </p:nvPr>
        </p:nvSpPr>
        <p:spPr/>
        <p:txBody>
          <a:bodyPr/>
          <a:lstStyle/>
          <a:p>
            <a:r>
              <a:rPr lang="en-GB" dirty="0">
                <a:latin typeface="Century Gothic" panose="020B0502020202020204" pitchFamily="34" charset="0"/>
              </a:rPr>
              <a:t>Fractions of Crude Oil</a:t>
            </a:r>
          </a:p>
        </p:txBody>
      </p:sp>
      <p:pic>
        <p:nvPicPr>
          <p:cNvPr id="3" name="Picture 2" descr="Diagram&#10;&#10;Description automatically generated">
            <a:extLst>
              <a:ext uri="{FF2B5EF4-FFF2-40B4-BE49-F238E27FC236}">
                <a16:creationId xmlns:a16="http://schemas.microsoft.com/office/drawing/2014/main" id="{D50D3BCA-CB01-2739-9BE4-5207CD87DD6B}"/>
              </a:ext>
            </a:extLst>
          </p:cNvPr>
          <p:cNvPicPr>
            <a:picLocks noChangeAspect="1"/>
          </p:cNvPicPr>
          <p:nvPr/>
        </p:nvPicPr>
        <p:blipFill>
          <a:blip r:embed="rId3"/>
          <a:stretch>
            <a:fillRect/>
          </a:stretch>
        </p:blipFill>
        <p:spPr>
          <a:xfrm>
            <a:off x="1236593" y="1232452"/>
            <a:ext cx="3694887" cy="5625548"/>
          </a:xfrm>
          <a:prstGeom prst="rect">
            <a:avLst/>
          </a:prstGeom>
        </p:spPr>
      </p:pic>
      <p:sp>
        <p:nvSpPr>
          <p:cNvPr id="4" name="TextBox 3">
            <a:extLst>
              <a:ext uri="{FF2B5EF4-FFF2-40B4-BE49-F238E27FC236}">
                <a16:creationId xmlns:a16="http://schemas.microsoft.com/office/drawing/2014/main" id="{8CFBD6D7-8D1C-CD0E-16C2-8D82261DA4DA}"/>
              </a:ext>
            </a:extLst>
          </p:cNvPr>
          <p:cNvSpPr txBox="1"/>
          <p:nvPr/>
        </p:nvSpPr>
        <p:spPr>
          <a:xfrm>
            <a:off x="1901474" y="748536"/>
            <a:ext cx="3425900" cy="461665"/>
          </a:xfrm>
          <a:prstGeom prst="rect">
            <a:avLst/>
          </a:prstGeom>
          <a:noFill/>
        </p:spPr>
        <p:txBody>
          <a:bodyPr wrap="square" rtlCol="0">
            <a:spAutoFit/>
          </a:bodyPr>
          <a:lstStyle/>
          <a:p>
            <a:r>
              <a:rPr lang="en-GB" sz="2400" dirty="0">
                <a:latin typeface="Century Gothic" panose="020B0502020202020204" pitchFamily="34" charset="0"/>
              </a:rPr>
              <a:t>Fractionating Column</a:t>
            </a:r>
          </a:p>
        </p:txBody>
      </p:sp>
      <p:cxnSp>
        <p:nvCxnSpPr>
          <p:cNvPr id="9" name="Straight Arrow Connector 8">
            <a:extLst>
              <a:ext uri="{FF2B5EF4-FFF2-40B4-BE49-F238E27FC236}">
                <a16:creationId xmlns:a16="http://schemas.microsoft.com/office/drawing/2014/main" id="{A3183B31-3214-D539-F346-6EF8FAE724F7}"/>
              </a:ext>
            </a:extLst>
          </p:cNvPr>
          <p:cNvCxnSpPr/>
          <p:nvPr/>
        </p:nvCxnSpPr>
        <p:spPr>
          <a:xfrm>
            <a:off x="4665306" y="1511559"/>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F8EAF1-D57A-9CCE-2D82-5DD8F709827B}"/>
              </a:ext>
            </a:extLst>
          </p:cNvPr>
          <p:cNvSpPr txBox="1"/>
          <p:nvPr/>
        </p:nvSpPr>
        <p:spPr>
          <a:xfrm>
            <a:off x="5788089" y="1128059"/>
            <a:ext cx="4689762" cy="461665"/>
          </a:xfrm>
          <a:prstGeom prst="rect">
            <a:avLst/>
          </a:prstGeom>
          <a:noFill/>
        </p:spPr>
        <p:txBody>
          <a:bodyPr wrap="square" rtlCol="0">
            <a:spAutoFit/>
          </a:bodyPr>
          <a:lstStyle/>
          <a:p>
            <a:r>
              <a:rPr lang="en-GB" sz="2400" b="1" dirty="0">
                <a:latin typeface="Century Gothic" panose="020B0502020202020204" pitchFamily="34" charset="0"/>
              </a:rPr>
              <a:t>Liquefied petroleum gases</a:t>
            </a:r>
          </a:p>
        </p:txBody>
      </p:sp>
      <p:sp>
        <p:nvSpPr>
          <p:cNvPr id="11" name="TextBox 10">
            <a:extLst>
              <a:ext uri="{FF2B5EF4-FFF2-40B4-BE49-F238E27FC236}">
                <a16:creationId xmlns:a16="http://schemas.microsoft.com/office/drawing/2014/main" id="{98C5F053-7AF7-265D-9F3E-E865A9F75DC3}"/>
              </a:ext>
            </a:extLst>
          </p:cNvPr>
          <p:cNvSpPr txBox="1"/>
          <p:nvPr/>
        </p:nvSpPr>
        <p:spPr>
          <a:xfrm>
            <a:off x="5809861" y="1541716"/>
            <a:ext cx="5778759" cy="430887"/>
          </a:xfrm>
          <a:prstGeom prst="rect">
            <a:avLst/>
          </a:prstGeom>
          <a:noFill/>
        </p:spPr>
        <p:txBody>
          <a:bodyPr wrap="square" rtlCol="0">
            <a:spAutoFit/>
          </a:bodyPr>
          <a:lstStyle/>
          <a:p>
            <a:r>
              <a:rPr lang="en-GB" sz="2200" i="1" dirty="0">
                <a:latin typeface="Century Gothic" panose="020B0502020202020204" pitchFamily="34" charset="0"/>
              </a:rPr>
              <a:t>Used for domestic heating and cooking</a:t>
            </a:r>
          </a:p>
        </p:txBody>
      </p:sp>
      <p:cxnSp>
        <p:nvCxnSpPr>
          <p:cNvPr id="13" name="Straight Arrow Connector 12">
            <a:extLst>
              <a:ext uri="{FF2B5EF4-FFF2-40B4-BE49-F238E27FC236}">
                <a16:creationId xmlns:a16="http://schemas.microsoft.com/office/drawing/2014/main" id="{861B78F3-69A1-5CA5-35E4-8C79BDB947C0}"/>
              </a:ext>
            </a:extLst>
          </p:cNvPr>
          <p:cNvCxnSpPr/>
          <p:nvPr/>
        </p:nvCxnSpPr>
        <p:spPr>
          <a:xfrm>
            <a:off x="4649755" y="2410408"/>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608A4A-2838-1CAE-5FE6-656A2B76708B}"/>
              </a:ext>
            </a:extLst>
          </p:cNvPr>
          <p:cNvSpPr txBox="1"/>
          <p:nvPr/>
        </p:nvSpPr>
        <p:spPr>
          <a:xfrm>
            <a:off x="5809861" y="2157536"/>
            <a:ext cx="1016625" cy="461665"/>
          </a:xfrm>
          <a:prstGeom prst="rect">
            <a:avLst/>
          </a:prstGeom>
          <a:noFill/>
        </p:spPr>
        <p:txBody>
          <a:bodyPr wrap="none" rtlCol="0">
            <a:spAutoFit/>
          </a:bodyPr>
          <a:lstStyle/>
          <a:p>
            <a:r>
              <a:rPr lang="en-GB" sz="2400" b="1" dirty="0">
                <a:latin typeface="Century Gothic" panose="020B0502020202020204" pitchFamily="34" charset="0"/>
              </a:rPr>
              <a:t>Petrol</a:t>
            </a:r>
          </a:p>
        </p:txBody>
      </p:sp>
      <p:sp>
        <p:nvSpPr>
          <p:cNvPr id="15" name="TextBox 14">
            <a:extLst>
              <a:ext uri="{FF2B5EF4-FFF2-40B4-BE49-F238E27FC236}">
                <a16:creationId xmlns:a16="http://schemas.microsoft.com/office/drawing/2014/main" id="{C2B6AEFF-ACAF-3637-1102-9A8A434015E9}"/>
              </a:ext>
            </a:extLst>
          </p:cNvPr>
          <p:cNvSpPr txBox="1"/>
          <p:nvPr/>
        </p:nvSpPr>
        <p:spPr>
          <a:xfrm>
            <a:off x="5831633" y="2571193"/>
            <a:ext cx="5778759" cy="430887"/>
          </a:xfrm>
          <a:prstGeom prst="rect">
            <a:avLst/>
          </a:prstGeom>
          <a:noFill/>
        </p:spPr>
        <p:txBody>
          <a:bodyPr wrap="square" rtlCol="0">
            <a:spAutoFit/>
          </a:bodyPr>
          <a:lstStyle/>
          <a:p>
            <a:r>
              <a:rPr lang="en-GB" sz="2200" i="1" dirty="0">
                <a:latin typeface="Century Gothic" panose="020B0502020202020204" pitchFamily="34" charset="0"/>
              </a:rPr>
              <a:t>Used as fuel for cars</a:t>
            </a:r>
          </a:p>
        </p:txBody>
      </p:sp>
      <p:cxnSp>
        <p:nvCxnSpPr>
          <p:cNvPr id="19" name="Straight Arrow Connector 18">
            <a:extLst>
              <a:ext uri="{FF2B5EF4-FFF2-40B4-BE49-F238E27FC236}">
                <a16:creationId xmlns:a16="http://schemas.microsoft.com/office/drawing/2014/main" id="{A5F56E8F-61BF-5180-0D89-2C677EBD92C0}"/>
              </a:ext>
            </a:extLst>
          </p:cNvPr>
          <p:cNvCxnSpPr/>
          <p:nvPr/>
        </p:nvCxnSpPr>
        <p:spPr>
          <a:xfrm>
            <a:off x="4671527" y="3215951"/>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62A259C-5AB2-D0D7-20ED-27AFC671F6C5}"/>
              </a:ext>
            </a:extLst>
          </p:cNvPr>
          <p:cNvSpPr txBox="1"/>
          <p:nvPr/>
        </p:nvSpPr>
        <p:spPr>
          <a:xfrm>
            <a:off x="5831633" y="2963079"/>
            <a:ext cx="1580882" cy="461665"/>
          </a:xfrm>
          <a:prstGeom prst="rect">
            <a:avLst/>
          </a:prstGeom>
          <a:noFill/>
        </p:spPr>
        <p:txBody>
          <a:bodyPr wrap="none" rtlCol="0">
            <a:spAutoFit/>
          </a:bodyPr>
          <a:lstStyle/>
          <a:p>
            <a:r>
              <a:rPr lang="en-GB" sz="2400" b="1" dirty="0">
                <a:latin typeface="Century Gothic" panose="020B0502020202020204" pitchFamily="34" charset="0"/>
              </a:rPr>
              <a:t>Kerosene</a:t>
            </a:r>
          </a:p>
        </p:txBody>
      </p:sp>
      <p:sp>
        <p:nvSpPr>
          <p:cNvPr id="21" name="TextBox 20">
            <a:extLst>
              <a:ext uri="{FF2B5EF4-FFF2-40B4-BE49-F238E27FC236}">
                <a16:creationId xmlns:a16="http://schemas.microsoft.com/office/drawing/2014/main" id="{CFDD23B2-3377-2999-E1C3-7123537B2CCE}"/>
              </a:ext>
            </a:extLst>
          </p:cNvPr>
          <p:cNvSpPr txBox="1"/>
          <p:nvPr/>
        </p:nvSpPr>
        <p:spPr>
          <a:xfrm>
            <a:off x="5853405" y="3376736"/>
            <a:ext cx="5778759" cy="430887"/>
          </a:xfrm>
          <a:prstGeom prst="rect">
            <a:avLst/>
          </a:prstGeom>
          <a:noFill/>
        </p:spPr>
        <p:txBody>
          <a:bodyPr wrap="square" rtlCol="0">
            <a:spAutoFit/>
          </a:bodyPr>
          <a:lstStyle/>
          <a:p>
            <a:r>
              <a:rPr lang="en-GB" sz="2200" i="1" dirty="0">
                <a:latin typeface="Century Gothic" panose="020B0502020202020204" pitchFamily="34" charset="0"/>
              </a:rPr>
              <a:t>Used as fuel for aircraft</a:t>
            </a:r>
          </a:p>
        </p:txBody>
      </p:sp>
      <p:cxnSp>
        <p:nvCxnSpPr>
          <p:cNvPr id="22" name="Straight Arrow Connector 21">
            <a:extLst>
              <a:ext uri="{FF2B5EF4-FFF2-40B4-BE49-F238E27FC236}">
                <a16:creationId xmlns:a16="http://schemas.microsoft.com/office/drawing/2014/main" id="{D4B07E28-1CB4-4545-1E66-FB115E32310E}"/>
              </a:ext>
            </a:extLst>
          </p:cNvPr>
          <p:cNvCxnSpPr/>
          <p:nvPr/>
        </p:nvCxnSpPr>
        <p:spPr>
          <a:xfrm>
            <a:off x="4652865" y="3962400"/>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35537C9-FB01-1CD0-B3CB-FA141F9E32CD}"/>
              </a:ext>
            </a:extLst>
          </p:cNvPr>
          <p:cNvSpPr txBox="1"/>
          <p:nvPr/>
        </p:nvSpPr>
        <p:spPr>
          <a:xfrm>
            <a:off x="5812971" y="3709528"/>
            <a:ext cx="1075936" cy="461665"/>
          </a:xfrm>
          <a:prstGeom prst="rect">
            <a:avLst/>
          </a:prstGeom>
          <a:noFill/>
        </p:spPr>
        <p:txBody>
          <a:bodyPr wrap="none" rtlCol="0">
            <a:spAutoFit/>
          </a:bodyPr>
          <a:lstStyle/>
          <a:p>
            <a:r>
              <a:rPr lang="en-GB" sz="2400" b="1" dirty="0">
                <a:latin typeface="Century Gothic" panose="020B0502020202020204" pitchFamily="34" charset="0"/>
              </a:rPr>
              <a:t>Diesel</a:t>
            </a:r>
          </a:p>
        </p:txBody>
      </p:sp>
      <p:sp>
        <p:nvSpPr>
          <p:cNvPr id="24" name="TextBox 23">
            <a:extLst>
              <a:ext uri="{FF2B5EF4-FFF2-40B4-BE49-F238E27FC236}">
                <a16:creationId xmlns:a16="http://schemas.microsoft.com/office/drawing/2014/main" id="{8EE1B209-E629-CC14-30A7-F7240996393B}"/>
              </a:ext>
            </a:extLst>
          </p:cNvPr>
          <p:cNvSpPr txBox="1"/>
          <p:nvPr/>
        </p:nvSpPr>
        <p:spPr>
          <a:xfrm>
            <a:off x="5834743" y="4123185"/>
            <a:ext cx="5778759" cy="430887"/>
          </a:xfrm>
          <a:prstGeom prst="rect">
            <a:avLst/>
          </a:prstGeom>
          <a:noFill/>
        </p:spPr>
        <p:txBody>
          <a:bodyPr wrap="square" rtlCol="0">
            <a:spAutoFit/>
          </a:bodyPr>
          <a:lstStyle/>
          <a:p>
            <a:r>
              <a:rPr lang="en-GB" sz="2200" i="1" dirty="0">
                <a:latin typeface="Century Gothic" panose="020B0502020202020204" pitchFamily="34" charset="0"/>
              </a:rPr>
              <a:t>Used as fuel for some cars and trains</a:t>
            </a:r>
          </a:p>
        </p:txBody>
      </p:sp>
      <p:cxnSp>
        <p:nvCxnSpPr>
          <p:cNvPr id="25" name="Straight Arrow Connector 24">
            <a:extLst>
              <a:ext uri="{FF2B5EF4-FFF2-40B4-BE49-F238E27FC236}">
                <a16:creationId xmlns:a16="http://schemas.microsoft.com/office/drawing/2014/main" id="{C7DF74B6-409A-2E9E-442B-8A5BAC868467}"/>
              </a:ext>
            </a:extLst>
          </p:cNvPr>
          <p:cNvCxnSpPr/>
          <p:nvPr/>
        </p:nvCxnSpPr>
        <p:spPr>
          <a:xfrm>
            <a:off x="4615543" y="4764832"/>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04EF63F-65E2-6CB6-71D6-06354D189F69}"/>
              </a:ext>
            </a:extLst>
          </p:cNvPr>
          <p:cNvSpPr txBox="1"/>
          <p:nvPr/>
        </p:nvSpPr>
        <p:spPr>
          <a:xfrm>
            <a:off x="5775649" y="4511960"/>
            <a:ext cx="2206053" cy="461665"/>
          </a:xfrm>
          <a:prstGeom prst="rect">
            <a:avLst/>
          </a:prstGeom>
          <a:noFill/>
        </p:spPr>
        <p:txBody>
          <a:bodyPr wrap="none" rtlCol="0">
            <a:spAutoFit/>
          </a:bodyPr>
          <a:lstStyle/>
          <a:p>
            <a:r>
              <a:rPr lang="en-GB" sz="2400" b="1" dirty="0">
                <a:latin typeface="Century Gothic" panose="020B0502020202020204" pitchFamily="34" charset="0"/>
              </a:rPr>
              <a:t>Heavy fuel oil</a:t>
            </a:r>
          </a:p>
        </p:txBody>
      </p:sp>
      <p:sp>
        <p:nvSpPr>
          <p:cNvPr id="27" name="TextBox 26">
            <a:extLst>
              <a:ext uri="{FF2B5EF4-FFF2-40B4-BE49-F238E27FC236}">
                <a16:creationId xmlns:a16="http://schemas.microsoft.com/office/drawing/2014/main" id="{BBCAF15D-C3AC-2674-857B-BD07ADAF91A9}"/>
              </a:ext>
            </a:extLst>
          </p:cNvPr>
          <p:cNvSpPr txBox="1"/>
          <p:nvPr/>
        </p:nvSpPr>
        <p:spPr>
          <a:xfrm>
            <a:off x="5797421" y="4925617"/>
            <a:ext cx="5778759" cy="430887"/>
          </a:xfrm>
          <a:prstGeom prst="rect">
            <a:avLst/>
          </a:prstGeom>
          <a:noFill/>
        </p:spPr>
        <p:txBody>
          <a:bodyPr wrap="square" rtlCol="0">
            <a:spAutoFit/>
          </a:bodyPr>
          <a:lstStyle/>
          <a:p>
            <a:r>
              <a:rPr lang="en-GB" sz="2200" i="1" dirty="0">
                <a:latin typeface="Century Gothic" panose="020B0502020202020204" pitchFamily="34" charset="0"/>
              </a:rPr>
              <a:t>Used as fuel for ships and power stations</a:t>
            </a:r>
          </a:p>
        </p:txBody>
      </p:sp>
      <p:cxnSp>
        <p:nvCxnSpPr>
          <p:cNvPr id="28" name="Straight Arrow Connector 27">
            <a:extLst>
              <a:ext uri="{FF2B5EF4-FFF2-40B4-BE49-F238E27FC236}">
                <a16:creationId xmlns:a16="http://schemas.microsoft.com/office/drawing/2014/main" id="{C977C7EF-7515-4E0F-C0A4-C199D2F805D6}"/>
              </a:ext>
            </a:extLst>
          </p:cNvPr>
          <p:cNvCxnSpPr/>
          <p:nvPr/>
        </p:nvCxnSpPr>
        <p:spPr>
          <a:xfrm>
            <a:off x="4783494" y="6602230"/>
            <a:ext cx="111967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8145DEC-C513-CD34-0715-9D83336D2081}"/>
              </a:ext>
            </a:extLst>
          </p:cNvPr>
          <p:cNvSpPr txBox="1"/>
          <p:nvPr/>
        </p:nvSpPr>
        <p:spPr>
          <a:xfrm>
            <a:off x="5906278" y="6013456"/>
            <a:ext cx="1383712" cy="461665"/>
          </a:xfrm>
          <a:prstGeom prst="rect">
            <a:avLst/>
          </a:prstGeom>
          <a:noFill/>
        </p:spPr>
        <p:txBody>
          <a:bodyPr wrap="none" rtlCol="0">
            <a:spAutoFit/>
          </a:bodyPr>
          <a:lstStyle/>
          <a:p>
            <a:r>
              <a:rPr lang="en-GB" sz="2400" b="1" dirty="0">
                <a:latin typeface="Century Gothic" panose="020B0502020202020204" pitchFamily="34" charset="0"/>
              </a:rPr>
              <a:t>Bitumen</a:t>
            </a:r>
          </a:p>
        </p:txBody>
      </p:sp>
      <p:sp>
        <p:nvSpPr>
          <p:cNvPr id="30" name="TextBox 29">
            <a:extLst>
              <a:ext uri="{FF2B5EF4-FFF2-40B4-BE49-F238E27FC236}">
                <a16:creationId xmlns:a16="http://schemas.microsoft.com/office/drawing/2014/main" id="{68FFAA6D-37D8-AF7C-C365-5C47487E1FB5}"/>
              </a:ext>
            </a:extLst>
          </p:cNvPr>
          <p:cNvSpPr txBox="1"/>
          <p:nvPr/>
        </p:nvSpPr>
        <p:spPr>
          <a:xfrm>
            <a:off x="5928050" y="6427113"/>
            <a:ext cx="5778759" cy="430887"/>
          </a:xfrm>
          <a:prstGeom prst="rect">
            <a:avLst/>
          </a:prstGeom>
          <a:noFill/>
        </p:spPr>
        <p:txBody>
          <a:bodyPr wrap="square" rtlCol="0">
            <a:spAutoFit/>
          </a:bodyPr>
          <a:lstStyle/>
          <a:p>
            <a:r>
              <a:rPr lang="en-GB" sz="2200" i="1" dirty="0">
                <a:latin typeface="Century Gothic" panose="020B0502020202020204" pitchFamily="34" charset="0"/>
              </a:rPr>
              <a:t>Used in roads and roofing</a:t>
            </a:r>
          </a:p>
        </p:txBody>
      </p:sp>
    </p:spTree>
    <p:extLst>
      <p:ext uri="{BB962C8B-B14F-4D97-AF65-F5344CB8AC3E}">
        <p14:creationId xmlns:p14="http://schemas.microsoft.com/office/powerpoint/2010/main" val="103492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20" grpId="0"/>
      <p:bldP spid="21" grpId="0"/>
      <p:bldP spid="23" grpId="0"/>
      <p:bldP spid="24" grpId="0"/>
      <p:bldP spid="26" grpId="0"/>
      <p:bldP spid="27" grpId="0"/>
      <p:bldP spid="29" grpId="0"/>
      <p:bldP spid="3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4EA99B-1510-4BB5-8978-E90F7DAE35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9dd66dd2-dc2f-4e10-8286-f1da66314693"/>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purl.org/dc/elements/1.1/"/>
    <ds:schemaRef ds:uri="http://schemas.microsoft.com/office/infopath/2007/PartnerControls"/>
    <ds:schemaRef ds:uri="e7f29ac3-c74a-46a7-9e80-ec6458dc319f"/>
    <ds:schemaRef ds:uri="http://purl.org/dc/terms/"/>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5008</TotalTime>
  <Words>6521</Words>
  <Application>Microsoft Macintosh PowerPoint</Application>
  <PresentationFormat>Widescreen</PresentationFormat>
  <Paragraphs>622</Paragraphs>
  <Slides>27</Slides>
  <Notes>22</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 Math</vt:lpstr>
      <vt:lpstr>Century Gothic</vt:lpstr>
      <vt:lpstr>Georgia</vt:lpstr>
      <vt:lpstr>Helvetica Neue</vt:lpstr>
      <vt:lpstr>Wingdings</vt:lpstr>
      <vt:lpstr>B2.2.11 Feedback lesson</vt:lpstr>
      <vt:lpstr>Making this resource work for you</vt:lpstr>
      <vt:lpstr>PowerPoint Presentation</vt:lpstr>
      <vt:lpstr>PowerPoint Presentation</vt:lpstr>
      <vt:lpstr>PowerPoint Presentation</vt:lpstr>
      <vt:lpstr>C5.1.3</vt:lpstr>
      <vt:lpstr>PowerPoint Presentation</vt:lpstr>
      <vt:lpstr>This is the fix-it portion of the lesson</vt:lpstr>
      <vt:lpstr>Fractional Distillation</vt:lpstr>
      <vt:lpstr>Fractions of Crude Oil</vt:lpstr>
      <vt:lpstr>Properties of Crude Oil Fractions</vt:lpstr>
      <vt:lpstr>Molecule Size and Boiling Point</vt:lpstr>
      <vt:lpstr>Which statements do you agree with?</vt:lpstr>
      <vt:lpstr>Describe the process of fractional distillation</vt:lpstr>
      <vt:lpstr>Put the stages of fractional distillation in order</vt:lpstr>
      <vt:lpstr>Determine if each of these statements are true or false</vt:lpstr>
      <vt:lpstr>Drill</vt:lpstr>
      <vt:lpstr>Drill answers</vt:lpstr>
      <vt:lpstr>PowerPoint Presentation</vt:lpstr>
      <vt:lpstr>PowerPoint Presentation</vt:lpstr>
      <vt:lpstr>PowerPoint Presentation</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530</cp:revision>
  <dcterms:created xsi:type="dcterms:W3CDTF">2019-03-21T11:24:14Z</dcterms:created>
  <dcterms:modified xsi:type="dcterms:W3CDTF">2024-10-11T07:56:41Z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